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334" r:id="rId4"/>
    <p:sldId id="341" r:id="rId5"/>
    <p:sldId id="336" r:id="rId6"/>
    <p:sldId id="340" r:id="rId7"/>
    <p:sldId id="335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5" r:id="rId20"/>
    <p:sldId id="356" r:id="rId21"/>
    <p:sldId id="353" r:id="rId22"/>
    <p:sldId id="354" r:id="rId23"/>
    <p:sldId id="357" r:id="rId24"/>
    <p:sldId id="358" r:id="rId25"/>
    <p:sldId id="338" r:id="rId26"/>
    <p:sldId id="337" r:id="rId27"/>
    <p:sldId id="360" r:id="rId28"/>
    <p:sldId id="361" r:id="rId29"/>
    <p:sldId id="362" r:id="rId30"/>
    <p:sldId id="359" r:id="rId31"/>
    <p:sldId id="292" r:id="rId32"/>
    <p:sldId id="268" r:id="rId33"/>
  </p:sldIdLst>
  <p:sldSz cx="106807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3"/>
          </a:solidFill>
        </a:fill>
      </a:tcStyle>
    </a:wholeTbl>
    <a:band2H>
      <a:tcTxStyle/>
      <a:tcStyle>
        <a:tcBdr/>
        <a:fill>
          <a:solidFill>
            <a:srgbClr val="E6E8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D"/>
          </a:solidFill>
        </a:fill>
      </a:tcStyle>
    </a:wholeTbl>
    <a:band2H>
      <a:tcTxStyle/>
      <a:tcStyle>
        <a:tcBdr/>
        <a:fill>
          <a:solidFill>
            <a:srgbClr val="E6E7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0CB"/>
          </a:solidFill>
        </a:fill>
      </a:tcStyle>
    </a:wholeTbl>
    <a:band2H>
      <a:tcTxStyle/>
      <a:tcStyle>
        <a:tcBdr/>
        <a:fill>
          <a:solidFill>
            <a:srgbClr val="FFF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5CA"/>
          </a:solidFill>
        </a:fill>
      </a:tcStyle>
    </a:wholeTbl>
    <a:band2H>
      <a:tcTxStyle/>
      <a:tcStyle>
        <a:tcBdr/>
        <a:fill>
          <a:solidFill>
            <a:srgbClr val="FFFA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07" autoAdjust="0"/>
  </p:normalViewPr>
  <p:slideViewPr>
    <p:cSldViewPr snapToGrid="0">
      <p:cViewPr varScale="1">
        <p:scale>
          <a:sx n="83" d="100"/>
          <a:sy n="83" d="100"/>
        </p:scale>
        <p:origin x="20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F4963-1D4A-4545-96E6-9EEC8C35B9C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222C8BF-3387-4373-AAB2-E8458407E4C5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sz="2700" dirty="0" smtClean="0"/>
            <a:t>Wdrożenie innowacji</a:t>
          </a:r>
          <a:endParaRPr lang="pl-PL" sz="2700" dirty="0"/>
        </a:p>
      </dgm:t>
    </dgm:pt>
    <dgm:pt modelId="{473B9CCB-9214-478D-8B95-4A2738192532}" type="parTrans" cxnId="{D2AF3E0D-6458-4212-8FAB-5460363D3E52}">
      <dgm:prSet/>
      <dgm:spPr/>
      <dgm:t>
        <a:bodyPr/>
        <a:lstStyle/>
        <a:p>
          <a:endParaRPr lang="pl-PL"/>
        </a:p>
      </dgm:t>
    </dgm:pt>
    <dgm:pt modelId="{989590C4-7693-441A-B9C5-699B6D6AA7F1}" type="sibTrans" cxnId="{D2AF3E0D-6458-4212-8FAB-5460363D3E52}">
      <dgm:prSet/>
      <dgm:spPr/>
      <dgm:t>
        <a:bodyPr/>
        <a:lstStyle/>
        <a:p>
          <a:endParaRPr lang="pl-PL"/>
        </a:p>
      </dgm:t>
    </dgm:pt>
    <dgm:pt modelId="{DB4059F8-3DDB-42AF-BD37-27CA4F4F189F}">
      <dgm:prSet phldrT="[Tekst]" custT="1"/>
      <dgm:spPr>
        <a:scene3d>
          <a:camera prst="orthographicFront">
            <a:rot lat="0" lon="300000" rev="0"/>
          </a:camera>
          <a:lightRig rig="threePt" dir="t"/>
        </a:scene3d>
      </dgm:spPr>
      <dgm:t>
        <a:bodyPr/>
        <a:lstStyle/>
        <a:p>
          <a:r>
            <a:rPr lang="pl-PL" sz="2800" dirty="0" smtClean="0"/>
            <a:t>Cyfry</a:t>
          </a:r>
          <a:br>
            <a:rPr lang="pl-PL" sz="2800" dirty="0" smtClean="0"/>
          </a:br>
          <a:r>
            <a:rPr lang="pl-PL" sz="2800" dirty="0" err="1" smtClean="0"/>
            <a:t>zacja</a:t>
          </a:r>
          <a:endParaRPr lang="pl-PL" sz="2800" dirty="0"/>
        </a:p>
      </dgm:t>
    </dgm:pt>
    <dgm:pt modelId="{2576B305-D396-426E-890E-7BE3D64BD4E0}" type="parTrans" cxnId="{68C4F7C3-E295-4968-A52F-4DD9974B005F}">
      <dgm:prSet/>
      <dgm:spPr/>
      <dgm:t>
        <a:bodyPr/>
        <a:lstStyle/>
        <a:p>
          <a:endParaRPr lang="pl-PL"/>
        </a:p>
      </dgm:t>
    </dgm:pt>
    <dgm:pt modelId="{E12739DB-3A55-48FD-BB46-325FBFFEF100}" type="sibTrans" cxnId="{68C4F7C3-E295-4968-A52F-4DD9974B005F}">
      <dgm:prSet/>
      <dgm:spPr/>
      <dgm:t>
        <a:bodyPr/>
        <a:lstStyle/>
        <a:p>
          <a:endParaRPr lang="pl-PL"/>
        </a:p>
      </dgm:t>
    </dgm:pt>
    <dgm:pt modelId="{13DBD402-A978-4C97-8106-C0C3ABD8DAF6}">
      <dgm:prSet phldrT="[Tekst]" custT="1"/>
      <dgm:spPr/>
      <dgm:t>
        <a:bodyPr/>
        <a:lstStyle/>
        <a:p>
          <a:r>
            <a:rPr lang="pl-PL" sz="2400" dirty="0" smtClean="0"/>
            <a:t>Zazielenienie</a:t>
          </a:r>
          <a:endParaRPr lang="pl-PL" sz="2400" dirty="0"/>
        </a:p>
      </dgm:t>
    </dgm:pt>
    <dgm:pt modelId="{E0EE20CE-D64F-48D4-AEF6-782F7BDA242E}" type="parTrans" cxnId="{0C404005-936D-4947-BB76-FF81068E1794}">
      <dgm:prSet/>
      <dgm:spPr/>
      <dgm:t>
        <a:bodyPr/>
        <a:lstStyle/>
        <a:p>
          <a:endParaRPr lang="pl-PL"/>
        </a:p>
      </dgm:t>
    </dgm:pt>
    <dgm:pt modelId="{8EF969DC-51BD-4A92-9710-54768D78B67E}" type="sibTrans" cxnId="{0C404005-936D-4947-BB76-FF81068E1794}">
      <dgm:prSet/>
      <dgm:spPr/>
      <dgm:t>
        <a:bodyPr/>
        <a:lstStyle/>
        <a:p>
          <a:endParaRPr lang="pl-PL"/>
        </a:p>
      </dgm:t>
    </dgm:pt>
    <dgm:pt modelId="{FA41B0A2-E682-4C72-BD17-BC5948AFC9D6}">
      <dgm:prSet phldrT="[Tekst]"/>
      <dgm:spPr/>
      <dgm:t>
        <a:bodyPr/>
        <a:lstStyle/>
        <a:p>
          <a:endParaRPr lang="pl-PL"/>
        </a:p>
      </dgm:t>
    </dgm:pt>
    <dgm:pt modelId="{85A471F8-1270-46D2-AF06-31824874CFFA}" type="parTrans" cxnId="{0A67B0FA-8716-45E5-94E4-E7464220F525}">
      <dgm:prSet/>
      <dgm:spPr/>
      <dgm:t>
        <a:bodyPr/>
        <a:lstStyle/>
        <a:p>
          <a:endParaRPr lang="pl-PL"/>
        </a:p>
      </dgm:t>
    </dgm:pt>
    <dgm:pt modelId="{1E2DF3E0-3277-4431-91E1-BA5F63011D19}" type="sibTrans" cxnId="{0A67B0FA-8716-45E5-94E4-E7464220F525}">
      <dgm:prSet/>
      <dgm:spPr/>
      <dgm:t>
        <a:bodyPr/>
        <a:lstStyle/>
        <a:p>
          <a:endParaRPr lang="pl-PL"/>
        </a:p>
      </dgm:t>
    </dgm:pt>
    <dgm:pt modelId="{A660C1A2-F115-45BD-A9A3-A1720D4499A5}">
      <dgm:prSet phldrT="[Tekst]" phldr="1"/>
      <dgm:spPr/>
      <dgm:t>
        <a:bodyPr/>
        <a:lstStyle/>
        <a:p>
          <a:endParaRPr lang="pl-PL"/>
        </a:p>
      </dgm:t>
    </dgm:pt>
    <dgm:pt modelId="{4417ADD5-14FB-4928-81DA-5D104FB84DB8}" type="parTrans" cxnId="{53F0AD48-07E4-4E2A-B996-15B82010FC23}">
      <dgm:prSet/>
      <dgm:spPr/>
      <dgm:t>
        <a:bodyPr/>
        <a:lstStyle/>
        <a:p>
          <a:endParaRPr lang="pl-PL"/>
        </a:p>
      </dgm:t>
    </dgm:pt>
    <dgm:pt modelId="{868FAE1B-3673-4548-A136-0C5BB9F50841}" type="sibTrans" cxnId="{53F0AD48-07E4-4E2A-B996-15B82010FC23}">
      <dgm:prSet/>
      <dgm:spPr/>
      <dgm:t>
        <a:bodyPr/>
        <a:lstStyle/>
        <a:p>
          <a:endParaRPr lang="pl-PL"/>
        </a:p>
      </dgm:t>
    </dgm:pt>
    <dgm:pt modelId="{537198B6-6503-4AD9-AA4F-323E3914ED72}">
      <dgm:prSet/>
      <dgm:spPr/>
      <dgm:t>
        <a:bodyPr/>
        <a:lstStyle/>
        <a:p>
          <a:endParaRPr lang="pl-PL"/>
        </a:p>
      </dgm:t>
    </dgm:pt>
    <dgm:pt modelId="{C78A9042-3950-469F-B362-29766773F758}" type="parTrans" cxnId="{A1C9D6FD-E0E7-4C73-8009-7C63C99484F2}">
      <dgm:prSet/>
      <dgm:spPr/>
      <dgm:t>
        <a:bodyPr/>
        <a:lstStyle/>
        <a:p>
          <a:endParaRPr lang="pl-PL"/>
        </a:p>
      </dgm:t>
    </dgm:pt>
    <dgm:pt modelId="{F6555EB9-70F9-4261-BBBD-84560B40C118}" type="sibTrans" cxnId="{A1C9D6FD-E0E7-4C73-8009-7C63C99484F2}">
      <dgm:prSet/>
      <dgm:spPr/>
      <dgm:t>
        <a:bodyPr/>
        <a:lstStyle/>
        <a:p>
          <a:endParaRPr lang="pl-PL"/>
        </a:p>
      </dgm:t>
    </dgm:pt>
    <dgm:pt modelId="{935A7D61-1057-44A5-B2C2-5AF16EB4EDC1}">
      <dgm:prSet/>
      <dgm:spPr/>
      <dgm:t>
        <a:bodyPr/>
        <a:lstStyle/>
        <a:p>
          <a:endParaRPr lang="pl-PL"/>
        </a:p>
      </dgm:t>
    </dgm:pt>
    <dgm:pt modelId="{4249F7E9-498A-466A-BA61-5DC7E54C3E5C}" type="parTrans" cxnId="{469C2BB1-209E-4C08-B1EF-15E3FF6B8328}">
      <dgm:prSet/>
      <dgm:spPr/>
      <dgm:t>
        <a:bodyPr/>
        <a:lstStyle/>
        <a:p>
          <a:endParaRPr lang="pl-PL"/>
        </a:p>
      </dgm:t>
    </dgm:pt>
    <dgm:pt modelId="{74CB39A5-DEBE-4B34-BAF7-DE25640AE786}" type="sibTrans" cxnId="{469C2BB1-209E-4C08-B1EF-15E3FF6B8328}">
      <dgm:prSet/>
      <dgm:spPr/>
      <dgm:t>
        <a:bodyPr/>
        <a:lstStyle/>
        <a:p>
          <a:endParaRPr lang="pl-PL"/>
        </a:p>
      </dgm:t>
    </dgm:pt>
    <dgm:pt modelId="{55265324-3918-46B1-AC6A-10A87001B17F}">
      <dgm:prSet phldrT="[Tekst]"/>
      <dgm:spPr/>
      <dgm:t>
        <a:bodyPr/>
        <a:lstStyle/>
        <a:p>
          <a:endParaRPr lang="pl-PL" dirty="0"/>
        </a:p>
      </dgm:t>
    </dgm:pt>
    <dgm:pt modelId="{B8B76FE0-2E8B-4580-B796-87A215DE394A}" type="parTrans" cxnId="{C8D95C86-7761-4606-81BB-B46A4B14F61F}">
      <dgm:prSet/>
      <dgm:spPr/>
      <dgm:t>
        <a:bodyPr/>
        <a:lstStyle/>
        <a:p>
          <a:endParaRPr lang="pl-PL"/>
        </a:p>
      </dgm:t>
    </dgm:pt>
    <dgm:pt modelId="{D061423F-079F-4F55-A29B-F7CD3F4CDF7B}" type="sibTrans" cxnId="{C8D95C86-7761-4606-81BB-B46A4B14F61F}">
      <dgm:prSet/>
      <dgm:spPr/>
      <dgm:t>
        <a:bodyPr/>
        <a:lstStyle/>
        <a:p>
          <a:endParaRPr lang="pl-PL"/>
        </a:p>
      </dgm:t>
    </dgm:pt>
    <dgm:pt modelId="{9E98D8F2-ED0B-484B-9B29-6C9C27777BFD}">
      <dgm:prSet phldrT="[Tekst]"/>
      <dgm:spPr/>
      <dgm:t>
        <a:bodyPr/>
        <a:lstStyle/>
        <a:p>
          <a:endParaRPr lang="pl-PL"/>
        </a:p>
      </dgm:t>
    </dgm:pt>
    <dgm:pt modelId="{1A4456E7-C23A-427E-9FC2-C8E11277E75B}" type="parTrans" cxnId="{65582A77-FFD2-40CA-AF0F-E1166CD242D6}">
      <dgm:prSet/>
      <dgm:spPr/>
      <dgm:t>
        <a:bodyPr/>
        <a:lstStyle/>
        <a:p>
          <a:endParaRPr lang="pl-PL"/>
        </a:p>
      </dgm:t>
    </dgm:pt>
    <dgm:pt modelId="{88222736-6729-4536-899F-A9A984A51B98}" type="sibTrans" cxnId="{65582A77-FFD2-40CA-AF0F-E1166CD242D6}">
      <dgm:prSet/>
      <dgm:spPr/>
      <dgm:t>
        <a:bodyPr/>
        <a:lstStyle/>
        <a:p>
          <a:endParaRPr lang="pl-PL"/>
        </a:p>
      </dgm:t>
    </dgm:pt>
    <dgm:pt modelId="{9015CD7F-20CE-4B1E-BE7A-43EDBAC14D25}">
      <dgm:prSet/>
      <dgm:spPr/>
      <dgm:t>
        <a:bodyPr/>
        <a:lstStyle/>
        <a:p>
          <a:endParaRPr lang="pl-PL"/>
        </a:p>
      </dgm:t>
    </dgm:pt>
    <dgm:pt modelId="{409F2B2B-6D2B-47CD-9360-13465D4F5063}" type="parTrans" cxnId="{91F52FFA-E54D-4091-8054-C745A3FA1CE1}">
      <dgm:prSet/>
      <dgm:spPr/>
      <dgm:t>
        <a:bodyPr/>
        <a:lstStyle/>
        <a:p>
          <a:endParaRPr lang="pl-PL"/>
        </a:p>
      </dgm:t>
    </dgm:pt>
    <dgm:pt modelId="{277CFF1D-B504-4AD0-A748-C516E6E15D32}" type="sibTrans" cxnId="{91F52FFA-E54D-4091-8054-C745A3FA1CE1}">
      <dgm:prSet custLinFactNeighborX="-14405" custLinFactNeighborY="-4459"/>
      <dgm:spPr/>
      <dgm:t>
        <a:bodyPr/>
        <a:lstStyle/>
        <a:p>
          <a:endParaRPr lang="pl-PL"/>
        </a:p>
      </dgm:t>
    </dgm:pt>
    <dgm:pt modelId="{737A74AB-5F1B-4A77-A740-D80A90BC39B0}" type="pres">
      <dgm:prSet presAssocID="{67EF4963-1D4A-4545-96E6-9EEC8C35B9C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9B8B7EA-2ABC-40D0-AF8A-8AC4D181CF0C}" type="pres">
      <dgm:prSet presAssocID="{A222C8BF-3387-4373-AAB2-E8458407E4C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78630B-FDF6-4F84-801B-05048D64C54C}" type="pres">
      <dgm:prSet presAssocID="{A222C8BF-3387-4373-AAB2-E8458407E4C5}" presName="gear1srcNode" presStyleLbl="node1" presStyleIdx="0" presStyleCnt="3"/>
      <dgm:spPr/>
      <dgm:t>
        <a:bodyPr/>
        <a:lstStyle/>
        <a:p>
          <a:endParaRPr lang="pl-PL"/>
        </a:p>
      </dgm:t>
    </dgm:pt>
    <dgm:pt modelId="{716BE66E-2DD5-4AEA-AA61-F81CDBE03C33}" type="pres">
      <dgm:prSet presAssocID="{A222C8BF-3387-4373-AAB2-E8458407E4C5}" presName="gear1dstNode" presStyleLbl="node1" presStyleIdx="0" presStyleCnt="3"/>
      <dgm:spPr/>
      <dgm:t>
        <a:bodyPr/>
        <a:lstStyle/>
        <a:p>
          <a:endParaRPr lang="pl-PL"/>
        </a:p>
      </dgm:t>
    </dgm:pt>
    <dgm:pt modelId="{EB47827B-4E3C-4A6C-A9DC-1651F27C5CBA}" type="pres">
      <dgm:prSet presAssocID="{DB4059F8-3DDB-42AF-BD37-27CA4F4F189F}" presName="gear2" presStyleLbl="node1" presStyleIdx="1" presStyleCnt="3" custAng="0" custScaleX="105591" custScaleY="103939" custLinFactNeighborX="992" custLinFactNeighborY="20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5B4374-C228-4DA8-96E8-A0E92F92FDDA}" type="pres">
      <dgm:prSet presAssocID="{DB4059F8-3DDB-42AF-BD37-27CA4F4F189F}" presName="gear2srcNode" presStyleLbl="node1" presStyleIdx="1" presStyleCnt="3"/>
      <dgm:spPr/>
      <dgm:t>
        <a:bodyPr/>
        <a:lstStyle/>
        <a:p>
          <a:endParaRPr lang="pl-PL"/>
        </a:p>
      </dgm:t>
    </dgm:pt>
    <dgm:pt modelId="{80C14383-118A-4908-8F63-A4C7B5B4BAB2}" type="pres">
      <dgm:prSet presAssocID="{DB4059F8-3DDB-42AF-BD37-27CA4F4F189F}" presName="gear2dstNode" presStyleLbl="node1" presStyleIdx="1" presStyleCnt="3"/>
      <dgm:spPr/>
      <dgm:t>
        <a:bodyPr/>
        <a:lstStyle/>
        <a:p>
          <a:endParaRPr lang="pl-PL"/>
        </a:p>
      </dgm:t>
    </dgm:pt>
    <dgm:pt modelId="{7D7E363B-65BC-4D17-A507-E3F955F6EDA9}" type="pres">
      <dgm:prSet presAssocID="{13DBD402-A978-4C97-8106-C0C3ABD8DAF6}" presName="gear3" presStyleLbl="node1" presStyleIdx="2" presStyleCnt="3"/>
      <dgm:spPr/>
      <dgm:t>
        <a:bodyPr/>
        <a:lstStyle/>
        <a:p>
          <a:endParaRPr lang="pl-PL"/>
        </a:p>
      </dgm:t>
    </dgm:pt>
    <dgm:pt modelId="{420108AE-1D53-421D-B37A-8EB285592A8E}" type="pres">
      <dgm:prSet presAssocID="{13DBD402-A978-4C97-8106-C0C3ABD8DAF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A166B2-8658-4100-B84F-C6D250AA6F25}" type="pres">
      <dgm:prSet presAssocID="{13DBD402-A978-4C97-8106-C0C3ABD8DAF6}" presName="gear3srcNode" presStyleLbl="node1" presStyleIdx="2" presStyleCnt="3"/>
      <dgm:spPr/>
      <dgm:t>
        <a:bodyPr/>
        <a:lstStyle/>
        <a:p>
          <a:endParaRPr lang="pl-PL"/>
        </a:p>
      </dgm:t>
    </dgm:pt>
    <dgm:pt modelId="{1C361226-FFCA-4BED-AADE-E2521712F870}" type="pres">
      <dgm:prSet presAssocID="{13DBD402-A978-4C97-8106-C0C3ABD8DAF6}" presName="gear3dstNode" presStyleLbl="node1" presStyleIdx="2" presStyleCnt="3"/>
      <dgm:spPr/>
      <dgm:t>
        <a:bodyPr/>
        <a:lstStyle/>
        <a:p>
          <a:endParaRPr lang="pl-PL"/>
        </a:p>
      </dgm:t>
    </dgm:pt>
    <dgm:pt modelId="{924971FC-DE38-4C57-902A-5ECB03007139}" type="pres">
      <dgm:prSet presAssocID="{989590C4-7693-441A-B9C5-699B6D6AA7F1}" presName="connector1" presStyleLbl="sibTrans2D1" presStyleIdx="0" presStyleCnt="3" custLinFactNeighborX="4568" custLinFactNeighborY="-2563"/>
      <dgm:spPr/>
      <dgm:t>
        <a:bodyPr/>
        <a:lstStyle/>
        <a:p>
          <a:endParaRPr lang="pl-PL"/>
        </a:p>
      </dgm:t>
    </dgm:pt>
    <dgm:pt modelId="{CDC1ACF2-D7FF-45CD-A680-8B1B9FC8057B}" type="pres">
      <dgm:prSet presAssocID="{E12739DB-3A55-48FD-BB46-325FBFFEF100}" presName="connector2" presStyleLbl="sibTrans2D1" presStyleIdx="1" presStyleCnt="3" custLinFactNeighborX="-7129" custLinFactNeighborY="10286"/>
      <dgm:spPr/>
      <dgm:t>
        <a:bodyPr/>
        <a:lstStyle/>
        <a:p>
          <a:endParaRPr lang="pl-PL"/>
        </a:p>
      </dgm:t>
    </dgm:pt>
    <dgm:pt modelId="{516BA2B5-671E-477F-9CB9-33AB62AB2F76}" type="pres">
      <dgm:prSet presAssocID="{8EF969DC-51BD-4A92-9710-54768D78B67E}" presName="connector3" presStyleLbl="sibTrans2D1" presStyleIdx="2" presStyleCnt="3" custLinFactNeighborX="-345" custLinFactNeighborY="1407"/>
      <dgm:spPr/>
      <dgm:t>
        <a:bodyPr/>
        <a:lstStyle/>
        <a:p>
          <a:endParaRPr lang="pl-PL"/>
        </a:p>
      </dgm:t>
    </dgm:pt>
  </dgm:ptLst>
  <dgm:cxnLst>
    <dgm:cxn modelId="{B69AED9C-5915-42F3-989C-59A9ECFBC48C}" type="presOf" srcId="{13DBD402-A978-4C97-8106-C0C3ABD8DAF6}" destId="{FFA166B2-8658-4100-B84F-C6D250AA6F25}" srcOrd="2" destOrd="0" presId="urn:microsoft.com/office/officeart/2005/8/layout/gear1"/>
    <dgm:cxn modelId="{0D9B24CE-7868-4456-BF00-C13ED2BEF086}" type="presOf" srcId="{13DBD402-A978-4C97-8106-C0C3ABD8DAF6}" destId="{1C361226-FFCA-4BED-AADE-E2521712F870}" srcOrd="3" destOrd="0" presId="urn:microsoft.com/office/officeart/2005/8/layout/gear1"/>
    <dgm:cxn modelId="{F1F0EF79-2347-454A-8722-5F7FCA163663}" type="presOf" srcId="{67EF4963-1D4A-4545-96E6-9EEC8C35B9C9}" destId="{737A74AB-5F1B-4A77-A740-D80A90BC39B0}" srcOrd="0" destOrd="0" presId="urn:microsoft.com/office/officeart/2005/8/layout/gear1"/>
    <dgm:cxn modelId="{FAD476C0-B9F4-49D3-B6E1-3109DB9715D9}" type="presOf" srcId="{8EF969DC-51BD-4A92-9710-54768D78B67E}" destId="{516BA2B5-671E-477F-9CB9-33AB62AB2F76}" srcOrd="0" destOrd="0" presId="urn:microsoft.com/office/officeart/2005/8/layout/gear1"/>
    <dgm:cxn modelId="{65582A77-FFD2-40CA-AF0F-E1166CD242D6}" srcId="{67EF4963-1D4A-4545-96E6-9EEC8C35B9C9}" destId="{9E98D8F2-ED0B-484B-9B29-6C9C27777BFD}" srcOrd="9" destOrd="0" parTransId="{1A4456E7-C23A-427E-9FC2-C8E11277E75B}" sibTransId="{88222736-6729-4536-899F-A9A984A51B98}"/>
    <dgm:cxn modelId="{8DEF4C4B-6276-47C9-9A34-B095910EC586}" type="presOf" srcId="{DB4059F8-3DDB-42AF-BD37-27CA4F4F189F}" destId="{80C14383-118A-4908-8F63-A4C7B5B4BAB2}" srcOrd="2" destOrd="0" presId="urn:microsoft.com/office/officeart/2005/8/layout/gear1"/>
    <dgm:cxn modelId="{890F9E22-FFF0-40EB-9B25-AC1FB16B20F0}" type="presOf" srcId="{A222C8BF-3387-4373-AAB2-E8458407E4C5}" destId="{716BE66E-2DD5-4AEA-AA61-F81CDBE03C33}" srcOrd="2" destOrd="0" presId="urn:microsoft.com/office/officeart/2005/8/layout/gear1"/>
    <dgm:cxn modelId="{0A67B0FA-8716-45E5-94E4-E7464220F525}" srcId="{67EF4963-1D4A-4545-96E6-9EEC8C35B9C9}" destId="{FA41B0A2-E682-4C72-BD17-BC5948AFC9D6}" srcOrd="4" destOrd="0" parTransId="{85A471F8-1270-46D2-AF06-31824874CFFA}" sibTransId="{1E2DF3E0-3277-4431-91E1-BA5F63011D19}"/>
    <dgm:cxn modelId="{C1AE6F38-0134-46E2-8E48-7EA0F4C84330}" type="presOf" srcId="{DB4059F8-3DDB-42AF-BD37-27CA4F4F189F}" destId="{EB47827B-4E3C-4A6C-A9DC-1651F27C5CBA}" srcOrd="0" destOrd="0" presId="urn:microsoft.com/office/officeart/2005/8/layout/gear1"/>
    <dgm:cxn modelId="{91F52FFA-E54D-4091-8054-C745A3FA1CE1}" srcId="{67EF4963-1D4A-4545-96E6-9EEC8C35B9C9}" destId="{9015CD7F-20CE-4B1E-BE7A-43EDBAC14D25}" srcOrd="3" destOrd="0" parTransId="{409F2B2B-6D2B-47CD-9360-13465D4F5063}" sibTransId="{277CFF1D-B504-4AD0-A748-C516E6E15D32}"/>
    <dgm:cxn modelId="{681D99B6-FC4D-4DAA-9DA6-BD5F5FF865A8}" type="presOf" srcId="{13DBD402-A978-4C97-8106-C0C3ABD8DAF6}" destId="{420108AE-1D53-421D-B37A-8EB285592A8E}" srcOrd="1" destOrd="0" presId="urn:microsoft.com/office/officeart/2005/8/layout/gear1"/>
    <dgm:cxn modelId="{53F0AD48-07E4-4E2A-B996-15B82010FC23}" srcId="{67EF4963-1D4A-4545-96E6-9EEC8C35B9C9}" destId="{A660C1A2-F115-45BD-A9A3-A1720D4499A5}" srcOrd="6" destOrd="0" parTransId="{4417ADD5-14FB-4928-81DA-5D104FB84DB8}" sibTransId="{868FAE1B-3673-4548-A136-0C5BB9F50841}"/>
    <dgm:cxn modelId="{8B34BE13-0E23-4CAE-B1D3-D31D1D6D24B0}" type="presOf" srcId="{989590C4-7693-441A-B9C5-699B6D6AA7F1}" destId="{924971FC-DE38-4C57-902A-5ECB03007139}" srcOrd="0" destOrd="0" presId="urn:microsoft.com/office/officeart/2005/8/layout/gear1"/>
    <dgm:cxn modelId="{469C2BB1-209E-4C08-B1EF-15E3FF6B8328}" srcId="{67EF4963-1D4A-4545-96E6-9EEC8C35B9C9}" destId="{935A7D61-1057-44A5-B2C2-5AF16EB4EDC1}" srcOrd="8" destOrd="0" parTransId="{4249F7E9-498A-466A-BA61-5DC7E54C3E5C}" sibTransId="{74CB39A5-DEBE-4B34-BAF7-DE25640AE786}"/>
    <dgm:cxn modelId="{D2AF3E0D-6458-4212-8FAB-5460363D3E52}" srcId="{67EF4963-1D4A-4545-96E6-9EEC8C35B9C9}" destId="{A222C8BF-3387-4373-AAB2-E8458407E4C5}" srcOrd="0" destOrd="0" parTransId="{473B9CCB-9214-478D-8B95-4A2738192532}" sibTransId="{989590C4-7693-441A-B9C5-699B6D6AA7F1}"/>
    <dgm:cxn modelId="{47BB3DB9-A8B0-400C-8213-4CDACAA4592B}" type="presOf" srcId="{DB4059F8-3DDB-42AF-BD37-27CA4F4F189F}" destId="{145B4374-C228-4DA8-96E8-A0E92F92FDDA}" srcOrd="1" destOrd="0" presId="urn:microsoft.com/office/officeart/2005/8/layout/gear1"/>
    <dgm:cxn modelId="{D0B4E73A-A5C4-4F18-84E5-0E88350DA5B1}" type="presOf" srcId="{E12739DB-3A55-48FD-BB46-325FBFFEF100}" destId="{CDC1ACF2-D7FF-45CD-A680-8B1B9FC8057B}" srcOrd="0" destOrd="0" presId="urn:microsoft.com/office/officeart/2005/8/layout/gear1"/>
    <dgm:cxn modelId="{A1C9D6FD-E0E7-4C73-8009-7C63C99484F2}" srcId="{67EF4963-1D4A-4545-96E6-9EEC8C35B9C9}" destId="{537198B6-6503-4AD9-AA4F-323E3914ED72}" srcOrd="7" destOrd="0" parTransId="{C78A9042-3950-469F-B362-29766773F758}" sibTransId="{F6555EB9-70F9-4261-BBBD-84560B40C118}"/>
    <dgm:cxn modelId="{1352BEEA-5B7A-4A29-8348-87D142E130D8}" type="presOf" srcId="{13DBD402-A978-4C97-8106-C0C3ABD8DAF6}" destId="{7D7E363B-65BC-4D17-A507-E3F955F6EDA9}" srcOrd="0" destOrd="0" presId="urn:microsoft.com/office/officeart/2005/8/layout/gear1"/>
    <dgm:cxn modelId="{C8D95C86-7761-4606-81BB-B46A4B14F61F}" srcId="{67EF4963-1D4A-4545-96E6-9EEC8C35B9C9}" destId="{55265324-3918-46B1-AC6A-10A87001B17F}" srcOrd="5" destOrd="0" parTransId="{B8B76FE0-2E8B-4580-B796-87A215DE394A}" sibTransId="{D061423F-079F-4F55-A29B-F7CD3F4CDF7B}"/>
    <dgm:cxn modelId="{0C404005-936D-4947-BB76-FF81068E1794}" srcId="{67EF4963-1D4A-4545-96E6-9EEC8C35B9C9}" destId="{13DBD402-A978-4C97-8106-C0C3ABD8DAF6}" srcOrd="2" destOrd="0" parTransId="{E0EE20CE-D64F-48D4-AEF6-782F7BDA242E}" sibTransId="{8EF969DC-51BD-4A92-9710-54768D78B67E}"/>
    <dgm:cxn modelId="{04EBB0AA-D846-4DF4-8485-B25C0AEA6BAD}" type="presOf" srcId="{A222C8BF-3387-4373-AAB2-E8458407E4C5}" destId="{E178630B-FDF6-4F84-801B-05048D64C54C}" srcOrd="1" destOrd="0" presId="urn:microsoft.com/office/officeart/2005/8/layout/gear1"/>
    <dgm:cxn modelId="{68C4F7C3-E295-4968-A52F-4DD9974B005F}" srcId="{67EF4963-1D4A-4545-96E6-9EEC8C35B9C9}" destId="{DB4059F8-3DDB-42AF-BD37-27CA4F4F189F}" srcOrd="1" destOrd="0" parTransId="{2576B305-D396-426E-890E-7BE3D64BD4E0}" sibTransId="{E12739DB-3A55-48FD-BB46-325FBFFEF100}"/>
    <dgm:cxn modelId="{33867669-3DA0-476D-B98C-373E02CF19B9}" type="presOf" srcId="{A222C8BF-3387-4373-AAB2-E8458407E4C5}" destId="{99B8B7EA-2ABC-40D0-AF8A-8AC4D181CF0C}" srcOrd="0" destOrd="0" presId="urn:microsoft.com/office/officeart/2005/8/layout/gear1"/>
    <dgm:cxn modelId="{6C9D89CD-4D69-470C-8E0E-C2ADE8E38363}" type="presParOf" srcId="{737A74AB-5F1B-4A77-A740-D80A90BC39B0}" destId="{99B8B7EA-2ABC-40D0-AF8A-8AC4D181CF0C}" srcOrd="0" destOrd="0" presId="urn:microsoft.com/office/officeart/2005/8/layout/gear1"/>
    <dgm:cxn modelId="{37936113-E03B-4000-B1A6-337D71CB17FD}" type="presParOf" srcId="{737A74AB-5F1B-4A77-A740-D80A90BC39B0}" destId="{E178630B-FDF6-4F84-801B-05048D64C54C}" srcOrd="1" destOrd="0" presId="urn:microsoft.com/office/officeart/2005/8/layout/gear1"/>
    <dgm:cxn modelId="{632B1936-086B-4C04-8E6D-2B2D5A1A267E}" type="presParOf" srcId="{737A74AB-5F1B-4A77-A740-D80A90BC39B0}" destId="{716BE66E-2DD5-4AEA-AA61-F81CDBE03C33}" srcOrd="2" destOrd="0" presId="urn:microsoft.com/office/officeart/2005/8/layout/gear1"/>
    <dgm:cxn modelId="{2A1C7A10-8CFB-4D76-90C2-6DE3F4B5AB50}" type="presParOf" srcId="{737A74AB-5F1B-4A77-A740-D80A90BC39B0}" destId="{EB47827B-4E3C-4A6C-A9DC-1651F27C5CBA}" srcOrd="3" destOrd="0" presId="urn:microsoft.com/office/officeart/2005/8/layout/gear1"/>
    <dgm:cxn modelId="{8896C181-C577-413A-9F11-7DB0ED795E8F}" type="presParOf" srcId="{737A74AB-5F1B-4A77-A740-D80A90BC39B0}" destId="{145B4374-C228-4DA8-96E8-A0E92F92FDDA}" srcOrd="4" destOrd="0" presId="urn:microsoft.com/office/officeart/2005/8/layout/gear1"/>
    <dgm:cxn modelId="{BCB9295B-D32B-4F40-B173-3BE8A538EA4F}" type="presParOf" srcId="{737A74AB-5F1B-4A77-A740-D80A90BC39B0}" destId="{80C14383-118A-4908-8F63-A4C7B5B4BAB2}" srcOrd="5" destOrd="0" presId="urn:microsoft.com/office/officeart/2005/8/layout/gear1"/>
    <dgm:cxn modelId="{81B0BADF-CC3B-41ED-A5FD-BD5E48AE447E}" type="presParOf" srcId="{737A74AB-5F1B-4A77-A740-D80A90BC39B0}" destId="{7D7E363B-65BC-4D17-A507-E3F955F6EDA9}" srcOrd="6" destOrd="0" presId="urn:microsoft.com/office/officeart/2005/8/layout/gear1"/>
    <dgm:cxn modelId="{D18B932F-B6D1-4026-BD78-E4BE482EE976}" type="presParOf" srcId="{737A74AB-5F1B-4A77-A740-D80A90BC39B0}" destId="{420108AE-1D53-421D-B37A-8EB285592A8E}" srcOrd="7" destOrd="0" presId="urn:microsoft.com/office/officeart/2005/8/layout/gear1"/>
    <dgm:cxn modelId="{E85ADDA4-6E94-48C1-B482-C13B3F6DF51E}" type="presParOf" srcId="{737A74AB-5F1B-4A77-A740-D80A90BC39B0}" destId="{FFA166B2-8658-4100-B84F-C6D250AA6F25}" srcOrd="8" destOrd="0" presId="urn:microsoft.com/office/officeart/2005/8/layout/gear1"/>
    <dgm:cxn modelId="{B14F3520-267A-4271-8E20-D3AD032FFF68}" type="presParOf" srcId="{737A74AB-5F1B-4A77-A740-D80A90BC39B0}" destId="{1C361226-FFCA-4BED-AADE-E2521712F870}" srcOrd="9" destOrd="0" presId="urn:microsoft.com/office/officeart/2005/8/layout/gear1"/>
    <dgm:cxn modelId="{A719ACEE-3444-48B1-B331-7E9335717B83}" type="presParOf" srcId="{737A74AB-5F1B-4A77-A740-D80A90BC39B0}" destId="{924971FC-DE38-4C57-902A-5ECB03007139}" srcOrd="10" destOrd="0" presId="urn:microsoft.com/office/officeart/2005/8/layout/gear1"/>
    <dgm:cxn modelId="{71428A52-8CBD-42AA-B190-B59E1F62AF5B}" type="presParOf" srcId="{737A74AB-5F1B-4A77-A740-D80A90BC39B0}" destId="{CDC1ACF2-D7FF-45CD-A680-8B1B9FC8057B}" srcOrd="11" destOrd="0" presId="urn:microsoft.com/office/officeart/2005/8/layout/gear1"/>
    <dgm:cxn modelId="{3E4F5177-57C4-4E1B-8506-C489AE592139}" type="presParOf" srcId="{737A74AB-5F1B-4A77-A740-D80A90BC39B0}" destId="{516BA2B5-671E-477F-9CB9-33AB62AB2F7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8B7EA-2ABC-40D0-AF8A-8AC4D181CF0C}">
      <dsp:nvSpPr>
        <dsp:cNvPr id="0" name=""/>
        <dsp:cNvSpPr/>
      </dsp:nvSpPr>
      <dsp:spPr>
        <a:xfrm>
          <a:off x="3322884" y="2136140"/>
          <a:ext cx="2610837" cy="2610837"/>
        </a:xfrm>
        <a:prstGeom prst="gear9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Wdrożenie innowacji</a:t>
          </a:r>
          <a:endParaRPr lang="pl-PL" sz="2700" kern="1200" dirty="0"/>
        </a:p>
      </dsp:txBody>
      <dsp:txXfrm>
        <a:off x="3847778" y="2747716"/>
        <a:ext cx="1561049" cy="1342024"/>
      </dsp:txXfrm>
    </dsp:sp>
    <dsp:sp modelId="{EB47827B-4E3C-4A6C-A9DC-1651F27C5CBA}">
      <dsp:nvSpPr>
        <dsp:cNvPr id="0" name=""/>
        <dsp:cNvSpPr/>
      </dsp:nvSpPr>
      <dsp:spPr>
        <a:xfrm>
          <a:off x="1769606" y="1520181"/>
          <a:ext cx="2004952" cy="197358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3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Cyfry</a:t>
          </a:r>
          <a:br>
            <a:rPr lang="pl-PL" sz="2800" kern="1200" dirty="0" smtClean="0"/>
          </a:br>
          <a:r>
            <a:rPr lang="pl-PL" sz="2800" kern="1200" dirty="0" err="1" smtClean="0"/>
            <a:t>zacja</a:t>
          </a:r>
          <a:endParaRPr lang="pl-PL" sz="2800" kern="1200" dirty="0"/>
        </a:p>
      </dsp:txBody>
      <dsp:txXfrm>
        <a:off x="2271021" y="2020040"/>
        <a:ext cx="1002122" cy="973866"/>
      </dsp:txXfrm>
    </dsp:sp>
    <dsp:sp modelId="{7D7E363B-65BC-4D17-A507-E3F955F6EDA9}">
      <dsp:nvSpPr>
        <dsp:cNvPr id="0" name=""/>
        <dsp:cNvSpPr/>
      </dsp:nvSpPr>
      <dsp:spPr>
        <a:xfrm rot="20700000">
          <a:off x="2867368" y="209060"/>
          <a:ext cx="1860427" cy="186042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Zazielenienie</a:t>
          </a:r>
          <a:endParaRPr lang="pl-PL" sz="2400" kern="1200" dirty="0"/>
        </a:p>
      </dsp:txBody>
      <dsp:txXfrm rot="-20700000">
        <a:off x="3275414" y="617107"/>
        <a:ext cx="1044335" cy="1044335"/>
      </dsp:txXfrm>
    </dsp:sp>
    <dsp:sp modelId="{924971FC-DE38-4C57-902A-5ECB03007139}">
      <dsp:nvSpPr>
        <dsp:cNvPr id="0" name=""/>
        <dsp:cNvSpPr/>
      </dsp:nvSpPr>
      <dsp:spPr>
        <a:xfrm>
          <a:off x="3280897" y="1653032"/>
          <a:ext cx="3341872" cy="3341872"/>
        </a:xfrm>
        <a:prstGeom prst="circularArrow">
          <a:avLst>
            <a:gd name="adj1" fmla="val 4687"/>
            <a:gd name="adj2" fmla="val 299029"/>
            <a:gd name="adj3" fmla="val 2527952"/>
            <a:gd name="adj4" fmla="val 1583611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1ACF2-D7FF-45CD-A680-8B1B9FC8057B}">
      <dsp:nvSpPr>
        <dsp:cNvPr id="0" name=""/>
        <dsp:cNvSpPr/>
      </dsp:nvSpPr>
      <dsp:spPr>
        <a:xfrm>
          <a:off x="1294481" y="1346282"/>
          <a:ext cx="2428079" cy="24280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BA2B5-671E-477F-9CB9-33AB62AB2F76}">
      <dsp:nvSpPr>
        <dsp:cNvPr id="0" name=""/>
        <dsp:cNvSpPr/>
      </dsp:nvSpPr>
      <dsp:spPr>
        <a:xfrm>
          <a:off x="2428000" y="-163980"/>
          <a:ext cx="2617958" cy="26179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733898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200" dirty="0" smtClean="0">
                <a:solidFill>
                  <a:srgbClr val="002060"/>
                </a:solidFill>
                <a:cs typeface="Calibri" panose="020F0502020204030204" pitchFamily="34" charset="0"/>
              </a:rPr>
              <a:t>w tym rozwój nowych modeli biznesowych na to ukierunkowanych. Realizacja modułu ma wpływać na zmianę myślenia przedsiębiorstw o całości prowadzonej działalności gospodarczej, uwzględnienia jej aspektów środowiskowych i przestawieniu jej na model cyrkularny. Realizowane inwestycje powinny wykazywać istotny wkład w realizację celów środowiskowych zapewniony odpowiednimi wartościami wskaźników. Wdrażane rozwiązania muszą być innowacyjne co najmniej na poziomie przedsiębiorstwa.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0289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Palatino"/>
              </a:rPr>
              <a:t>Opis planowanej działalności, celów krótko-</a:t>
            </a:r>
            <a:r>
              <a:rPr kumimoji="0" lang="pl-PL" sz="1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Palatino"/>
              </a:rPr>
              <a:t> i długoterminowych, możliwości rynkowych</a:t>
            </a:r>
            <a:r>
              <a:rPr lang="pl-PL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ś</a:t>
            </a:r>
            <a:r>
              <a:rPr kumimoji="0" lang="pl-PL" sz="1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Palatino"/>
              </a:rPr>
              <a:t>rodków</a:t>
            </a:r>
            <a:r>
              <a:rPr kumimoji="0" lang="pl-PL" sz="1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Palatino"/>
              </a:rPr>
              <a:t> umożliwiających osiągniecie założonych celów w konkretnych otoczeniu rynkowym</a:t>
            </a:r>
            <a:endParaRPr kumimoji="0" lang="pl-PL" sz="12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17229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8"/>
          <p:cNvSpPr/>
          <p:nvPr/>
        </p:nvSpPr>
        <p:spPr>
          <a:xfrm>
            <a:off x="1025524" y="1983572"/>
            <a:ext cx="8640765" cy="431662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Prostokąt 10"/>
          <p:cNvSpPr/>
          <p:nvPr/>
        </p:nvSpPr>
        <p:spPr>
          <a:xfrm>
            <a:off x="0" y="-1"/>
            <a:ext cx="4986339" cy="269391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" name="Obraz 12" descr="Obraz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525" y="1983571"/>
            <a:ext cx="3959225" cy="72009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kst tytułowy"/>
          <p:cNvSpPr txBox="1">
            <a:spLocks noGrp="1"/>
          </p:cNvSpPr>
          <p:nvPr>
            <p:ph type="title"/>
          </p:nvPr>
        </p:nvSpPr>
        <p:spPr>
          <a:xfrm>
            <a:off x="1385877" y="3070226"/>
            <a:ext cx="7920116" cy="108776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3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385887" y="4861793"/>
            <a:ext cx="7920038" cy="1080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00"/>
              </a:lnSpc>
              <a:buSzTx/>
              <a:buNone/>
              <a:defRPr sz="2800" b="1">
                <a:solidFill>
                  <a:srgbClr val="002073"/>
                </a:solidFill>
              </a:defRPr>
            </a:lvl1pPr>
            <a:lvl2pPr marL="0" indent="503971">
              <a:lnSpc>
                <a:spcPts val="3500"/>
              </a:lnSpc>
              <a:buSzTx/>
              <a:buNone/>
              <a:defRPr sz="2800" b="1">
                <a:solidFill>
                  <a:srgbClr val="002073"/>
                </a:solidFill>
              </a:defRPr>
            </a:lvl2pPr>
            <a:lvl3pPr marL="0" indent="1007943">
              <a:lnSpc>
                <a:spcPts val="3500"/>
              </a:lnSpc>
              <a:buSzTx/>
              <a:buNone/>
              <a:defRPr sz="2800" b="1">
                <a:solidFill>
                  <a:srgbClr val="002073"/>
                </a:solidFill>
              </a:defRPr>
            </a:lvl3pPr>
            <a:lvl4pPr marL="0" indent="1511914">
              <a:lnSpc>
                <a:spcPts val="3500"/>
              </a:lnSpc>
              <a:buSzTx/>
              <a:buNone/>
              <a:defRPr sz="2800" b="1">
                <a:solidFill>
                  <a:srgbClr val="002073"/>
                </a:solidFill>
              </a:defRPr>
            </a:lvl4pPr>
            <a:lvl5pPr marL="0" indent="2015886">
              <a:lnSpc>
                <a:spcPts val="3500"/>
              </a:lnSpc>
              <a:buSzTx/>
              <a:buNone/>
              <a:defRPr sz="2800" b="1">
                <a:solidFill>
                  <a:srgbClr val="002073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pic>
        <p:nvPicPr>
          <p:cNvPr id="35" name="Obraz 5" descr="Obraz 5"/>
          <p:cNvPicPr>
            <a:picLocks noChangeAspect="1"/>
          </p:cNvPicPr>
          <p:nvPr/>
        </p:nvPicPr>
        <p:blipFill>
          <a:blip r:embed="rId3">
            <a:alphaModFix amt="55000"/>
            <a:extLst/>
          </a:blip>
          <a:stretch>
            <a:fillRect/>
          </a:stretch>
        </p:blipFill>
        <p:spPr>
          <a:xfrm>
            <a:off x="652757" y="1244366"/>
            <a:ext cx="3810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Obraz 16" descr="Obraz 16"/>
          <p:cNvPicPr>
            <a:picLocks noChangeAspect="1"/>
          </p:cNvPicPr>
          <p:nvPr/>
        </p:nvPicPr>
        <p:blipFill>
          <a:blip r:embed="rId4">
            <a:alphaModFix amt="55000"/>
            <a:extLst/>
          </a:blip>
          <a:stretch>
            <a:fillRect/>
          </a:stretch>
        </p:blipFill>
        <p:spPr>
          <a:xfrm>
            <a:off x="1365250" y="545866"/>
            <a:ext cx="381000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Obraz 18" descr="Obraz 18"/>
          <p:cNvPicPr>
            <a:picLocks noChangeAspect="1"/>
          </p:cNvPicPr>
          <p:nvPr/>
        </p:nvPicPr>
        <p:blipFill>
          <a:blip r:embed="rId5">
            <a:alphaModFix amt="55000"/>
            <a:extLst/>
          </a:blip>
          <a:stretch>
            <a:fillRect/>
          </a:stretch>
        </p:blipFill>
        <p:spPr>
          <a:xfrm>
            <a:off x="1380510" y="1244366"/>
            <a:ext cx="3810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Obraz 20" descr="Obraz 20"/>
          <p:cNvPicPr>
            <a:picLocks noChangeAspect="1"/>
          </p:cNvPicPr>
          <p:nvPr/>
        </p:nvPicPr>
        <p:blipFill>
          <a:blip r:embed="rId6">
            <a:alphaModFix amt="55000"/>
            <a:extLst/>
          </a:blip>
          <a:stretch>
            <a:fillRect/>
          </a:stretch>
        </p:blipFill>
        <p:spPr>
          <a:xfrm>
            <a:off x="4265786" y="538287"/>
            <a:ext cx="3810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Obraz 22" descr="Obraz 22"/>
          <p:cNvPicPr>
            <a:picLocks noChangeAspect="1"/>
          </p:cNvPicPr>
          <p:nvPr/>
        </p:nvPicPr>
        <p:blipFill>
          <a:blip r:embed="rId7">
            <a:alphaModFix amt="55000"/>
            <a:extLst/>
          </a:blip>
          <a:stretch>
            <a:fillRect/>
          </a:stretch>
        </p:blipFill>
        <p:spPr>
          <a:xfrm>
            <a:off x="644525" y="545866"/>
            <a:ext cx="381000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Obraz 24" descr="Obraz 24"/>
          <p:cNvPicPr>
            <a:picLocks noChangeAspect="1"/>
          </p:cNvPicPr>
          <p:nvPr/>
        </p:nvPicPr>
        <p:blipFill>
          <a:blip r:embed="rId8">
            <a:alphaModFix amt="55000"/>
            <a:extLst/>
          </a:blip>
          <a:stretch>
            <a:fillRect/>
          </a:stretch>
        </p:blipFill>
        <p:spPr>
          <a:xfrm>
            <a:off x="2104293" y="1254829"/>
            <a:ext cx="3810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Obraz 26" descr="Obraz 26"/>
          <p:cNvPicPr>
            <a:picLocks noChangeAspect="1"/>
          </p:cNvPicPr>
          <p:nvPr/>
        </p:nvPicPr>
        <p:blipFill>
          <a:blip r:embed="rId9">
            <a:alphaModFix amt="55000"/>
            <a:extLst/>
          </a:blip>
          <a:stretch>
            <a:fillRect/>
          </a:stretch>
        </p:blipFill>
        <p:spPr>
          <a:xfrm>
            <a:off x="2814636" y="543567"/>
            <a:ext cx="3810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Obraz 28" descr="Obraz 28"/>
          <p:cNvPicPr>
            <a:picLocks noChangeAspect="1"/>
          </p:cNvPicPr>
          <p:nvPr/>
        </p:nvPicPr>
        <p:blipFill>
          <a:blip r:embed="rId10">
            <a:alphaModFix amt="55000"/>
            <a:extLst/>
          </a:blip>
          <a:stretch>
            <a:fillRect/>
          </a:stretch>
        </p:blipFill>
        <p:spPr>
          <a:xfrm>
            <a:off x="3537017" y="535269"/>
            <a:ext cx="3810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Obraz 30" descr="Obraz 30"/>
          <p:cNvPicPr>
            <a:picLocks noChangeAspect="1"/>
          </p:cNvPicPr>
          <p:nvPr/>
        </p:nvPicPr>
        <p:blipFill>
          <a:blip r:embed="rId11">
            <a:alphaModFix amt="55000"/>
            <a:extLst/>
          </a:blip>
          <a:stretch>
            <a:fillRect/>
          </a:stretch>
        </p:blipFill>
        <p:spPr>
          <a:xfrm>
            <a:off x="2092256" y="531095"/>
            <a:ext cx="3810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Obraz 32" descr="Obraz 32"/>
          <p:cNvPicPr>
            <a:picLocks noChangeAspect="1"/>
          </p:cNvPicPr>
          <p:nvPr/>
        </p:nvPicPr>
        <p:blipFill>
          <a:blip r:embed="rId12">
            <a:alphaModFix amt="55000"/>
            <a:extLst/>
          </a:blip>
          <a:stretch>
            <a:fillRect/>
          </a:stretch>
        </p:blipFill>
        <p:spPr>
          <a:xfrm>
            <a:off x="3534802" y="1251986"/>
            <a:ext cx="3810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Obraz 34" descr="Obraz 34"/>
          <p:cNvPicPr>
            <a:picLocks noChangeAspect="1"/>
          </p:cNvPicPr>
          <p:nvPr/>
        </p:nvPicPr>
        <p:blipFill>
          <a:blip r:embed="rId13">
            <a:alphaModFix amt="55000"/>
            <a:extLst/>
          </a:blip>
          <a:stretch>
            <a:fillRect/>
          </a:stretch>
        </p:blipFill>
        <p:spPr>
          <a:xfrm>
            <a:off x="4265612" y="1250548"/>
            <a:ext cx="3810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Obraz 36" descr="Obraz 36"/>
          <p:cNvPicPr>
            <a:picLocks noChangeAspect="1"/>
          </p:cNvPicPr>
          <p:nvPr/>
        </p:nvPicPr>
        <p:blipFill>
          <a:blip r:embed="rId14">
            <a:alphaModFix amt="55000"/>
            <a:extLst/>
          </a:blip>
          <a:stretch>
            <a:fillRect/>
          </a:stretch>
        </p:blipFill>
        <p:spPr>
          <a:xfrm>
            <a:off x="2814636" y="1250548"/>
            <a:ext cx="3810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L-Pasek_FE-RGB-poziom.png" descr="PL-Pasek_FE-RGB-poziom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36581" y="6417194"/>
            <a:ext cx="8640764" cy="74192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162338" y="6800556"/>
            <a:ext cx="2492164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80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rostokąt 11"/>
          <p:cNvSpPr/>
          <p:nvPr/>
        </p:nvSpPr>
        <p:spPr>
          <a:xfrm>
            <a:off x="2465388" y="4500562"/>
            <a:ext cx="8226426" cy="179963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Symbol zastępczy obrazu 10"/>
          <p:cNvSpPr>
            <a:spLocks noGrp="1"/>
          </p:cNvSpPr>
          <p:nvPr>
            <p:ph type="pic" idx="21"/>
          </p:nvPr>
        </p:nvSpPr>
        <p:spPr>
          <a:xfrm>
            <a:off x="1025524" y="0"/>
            <a:ext cx="8640765" cy="52212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29" name="Obraz 6" descr="Obraz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6975" y="4500562"/>
            <a:ext cx="3959225" cy="72009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kst tytułowy"/>
          <p:cNvSpPr txBox="1">
            <a:spLocks noGrp="1"/>
          </p:cNvSpPr>
          <p:nvPr>
            <p:ph type="title"/>
          </p:nvPr>
        </p:nvSpPr>
        <p:spPr>
          <a:xfrm>
            <a:off x="2825750" y="5593629"/>
            <a:ext cx="7559675" cy="70557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pic>
        <p:nvPicPr>
          <p:cNvPr id="131" name="PL-Pasek_FE-RGB-poziom.png" descr="PL-Pasek_FE-RGB-pozio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6581" y="6417193"/>
            <a:ext cx="8640764" cy="74192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162338" y="6800556"/>
            <a:ext cx="2492164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9"/>
          <p:cNvSpPr/>
          <p:nvPr/>
        </p:nvSpPr>
        <p:spPr>
          <a:xfrm>
            <a:off x="1025870" y="-1"/>
            <a:ext cx="1080743" cy="1793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Prostokąt 11"/>
          <p:cNvSpPr/>
          <p:nvPr/>
        </p:nvSpPr>
        <p:spPr>
          <a:xfrm>
            <a:off x="2106611" y="-1"/>
            <a:ext cx="7559294" cy="17939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Prostokąt 6"/>
          <p:cNvSpPr/>
          <p:nvPr/>
        </p:nvSpPr>
        <p:spPr>
          <a:xfrm>
            <a:off x="8585545" y="7380288"/>
            <a:ext cx="1080743" cy="17938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ekst tytułowy"/>
          <p:cNvSpPr txBox="1">
            <a:spLocks noGrp="1"/>
          </p:cNvSpPr>
          <p:nvPr>
            <p:ph type="title"/>
          </p:nvPr>
        </p:nvSpPr>
        <p:spPr>
          <a:xfrm>
            <a:off x="1025525" y="899835"/>
            <a:ext cx="8640382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Tekst tytułowy</a:t>
            </a:r>
          </a:p>
        </p:txBody>
      </p:sp>
      <p:sp>
        <p:nvSpPr>
          <p:cNvPr id="6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1025906" y="1979836"/>
            <a:ext cx="8640383" cy="46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buBlip>
                <a:blip r:embed="rId5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7"/>
              </a:buBlip>
            </a:lvl3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9507268" y="7020936"/>
            <a:ext cx="157932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>
                <a:solidFill>
                  <a:srgbClr val="00207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8" r:id="rId3"/>
  </p:sldLayoutIdLst>
  <p:transition spd="med"/>
  <p:txStyles>
    <p:titleStyle>
      <a:lvl1pPr marL="0" marR="0" indent="0" algn="l" defTabSz="1007943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73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1007943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73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1007943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73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1007943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73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1007943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73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1007943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73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1007943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73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1007943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73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1007943" rtl="0" latinLnBrk="0">
        <a:lnSpc>
          <a:spcPts val="3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73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51985" marR="0" indent="-251985" algn="l" defTabSz="1007943" rtl="0" latinLnBrk="0">
        <a:lnSpc>
          <a:spcPts val="2400"/>
        </a:lnSpc>
        <a:spcBef>
          <a:spcPts val="1100"/>
        </a:spcBef>
        <a:spcAft>
          <a:spcPts val="0"/>
        </a:spcAft>
        <a:buClrTx/>
        <a:buSzPct val="100000"/>
        <a:buFontTx/>
        <a:buBlip>
          <a:blip r:embed="rId5"/>
        </a:buBlip>
        <a:tabLst/>
        <a:defRPr sz="18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755957" marR="0" indent="-251986" algn="l" defTabSz="1007943" rtl="0" latinLnBrk="0">
        <a:lnSpc>
          <a:spcPts val="2400"/>
        </a:lnSpc>
        <a:spcBef>
          <a:spcPts val="11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sz="18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1259929" marR="0" indent="-251985" algn="l" defTabSz="1007943" rtl="0" latinLnBrk="0">
        <a:lnSpc>
          <a:spcPts val="2400"/>
        </a:lnSpc>
        <a:spcBef>
          <a:spcPts val="1100"/>
        </a:spcBef>
        <a:spcAft>
          <a:spcPts val="0"/>
        </a:spcAft>
        <a:buClrTx/>
        <a:buSzPct val="100000"/>
        <a:buFontTx/>
        <a:buBlip>
          <a:blip r:embed="rId7"/>
        </a:buBlip>
        <a:tabLst/>
        <a:defRPr sz="18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1763900" marR="0" indent="-251985" algn="l" defTabSz="1007943" rtl="0" latinLnBrk="0">
        <a:lnSpc>
          <a:spcPts val="24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2267872" marR="0" indent="-251985" algn="l" defTabSz="1007943" rtl="0" latinLnBrk="0">
        <a:lnSpc>
          <a:spcPts val="24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2758581" marR="0" indent="-238723" algn="l" defTabSz="1007943" rtl="0" latinLnBrk="0">
        <a:lnSpc>
          <a:spcPts val="24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3262552" marR="0" indent="-238723" algn="l" defTabSz="1007943" rtl="0" latinLnBrk="0">
        <a:lnSpc>
          <a:spcPts val="24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3766524" marR="0" indent="-238723" algn="l" defTabSz="1007943" rtl="0" latinLnBrk="0">
        <a:lnSpc>
          <a:spcPts val="24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4270495" marR="0" indent="-238723" algn="l" defTabSz="1007943" rtl="0" latinLnBrk="0">
        <a:lnSpc>
          <a:spcPts val="24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arp.gov.pl/component/site/site/mapa-pomocy-regionalnej-dla-polski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arp.gov.pl/component/site/site/mapa-pomocy-regionalnej-dla-polski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fem@umwm.p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ytuł 3"/>
          <p:cNvSpPr txBox="1">
            <a:spLocks noGrp="1"/>
          </p:cNvSpPr>
          <p:nvPr>
            <p:ph type="title"/>
          </p:nvPr>
        </p:nvSpPr>
        <p:spPr>
          <a:xfrm>
            <a:off x="1385809" y="2946240"/>
            <a:ext cx="8037160" cy="165675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 smtClean="0"/>
              <a:t>Programy </a:t>
            </a:r>
            <a:r>
              <a:rPr lang="pl-PL" dirty="0"/>
              <a:t>unijne w przyszłej perspektywie finansowej</a:t>
            </a:r>
            <a:endParaRPr dirty="0"/>
          </a:p>
        </p:txBody>
      </p:sp>
      <p:sp>
        <p:nvSpPr>
          <p:cNvPr id="142" name="Podtytuł 4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pl-PL" sz="7200" dirty="0"/>
              <a:t>Aneta </a:t>
            </a:r>
            <a:r>
              <a:rPr lang="pl-PL" sz="7200" dirty="0" smtClean="0"/>
              <a:t>Foryś</a:t>
            </a:r>
          </a:p>
          <a:p>
            <a:r>
              <a:rPr lang="pl-PL" sz="7200" dirty="0" smtClean="0"/>
              <a:t>Główny </a:t>
            </a:r>
            <a:r>
              <a:rPr lang="pl-PL" sz="7200" dirty="0"/>
              <a:t>Punkt Informacyjny Funduszy Europejskich w Krakowie</a:t>
            </a:r>
            <a:r>
              <a:rPr lang="pl-PL" dirty="0"/>
              <a:t/>
            </a:r>
            <a:br>
              <a:rPr lang="pl-PL" dirty="0"/>
            </a:b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4"/>
          <p:cNvSpPr txBox="1">
            <a:spLocks noGrp="1"/>
          </p:cNvSpPr>
          <p:nvPr>
            <p:ph type="title"/>
          </p:nvPr>
        </p:nvSpPr>
        <p:spPr>
          <a:xfrm>
            <a:off x="1140747" y="637981"/>
            <a:ext cx="8640382" cy="10800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Wdrożenie innowacji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140747" y="1717984"/>
            <a:ext cx="8836629" cy="1349308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wdrożenie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w przedsiębiorstwie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wyników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prac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B+R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zrealizowanych przez niego samodzielnie lub na jego zlecenie lub przez niego zakupionych poza projektem, w formie innowacyjnego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rozwiązania</a:t>
            </a:r>
            <a:endParaRPr lang="pl-PL" altLang="pl-PL" sz="2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endParaRPr lang="pl-PL" altLang="pl-PL" sz="24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Wdrażana innowacja ma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lepiej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zaspokoić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potrzebę lub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zaadresować wyzwanie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niż rozwiązania dotychczasowe obecne na rynku.</a:t>
            </a:r>
            <a:endParaRPr lang="pl-PL" altLang="pl-PL" sz="2000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61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944500" y="2180971"/>
            <a:ext cx="9032875" cy="1349308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zakup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lub leasing gruntów oraz nieruchomości zabudowanych,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zakup lub leasing środków trwałych innych niż nieruchomości,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nabycie robót i materiałów budowlanych,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nabycie wartości niematerialnych i prawnych,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zakup usług zewnętrznych związanych ze wsparciem innowacji,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zakup usług doradczych,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koszty związane z ustanowieniem dodatkowego zabezpieczenia umowy o dofinansowanie.</a:t>
            </a:r>
            <a:endParaRPr lang="pl-PL" altLang="pl-PL" sz="2000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4" name="Tytuł 4"/>
          <p:cNvSpPr txBox="1">
            <a:spLocks/>
          </p:cNvSpPr>
          <p:nvPr/>
        </p:nvSpPr>
        <p:spPr>
          <a:xfrm>
            <a:off x="1140747" y="820741"/>
            <a:ext cx="8640382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Wdrożenie innowacji</a:t>
            </a:r>
            <a:r>
              <a:rPr lang="pl-PL" sz="3200" dirty="0" smtClean="0">
                <a:solidFill>
                  <a:srgbClr val="002060"/>
                </a:solidFill>
              </a:rPr>
              <a:t> – co można sfinansować?</a:t>
            </a:r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46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4"/>
          <p:cNvSpPr txBox="1">
            <a:spLocks/>
          </p:cNvSpPr>
          <p:nvPr/>
        </p:nvSpPr>
        <p:spPr>
          <a:xfrm>
            <a:off x="1013425" y="452786"/>
            <a:ext cx="8640382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Wdrożenie innowacji</a:t>
            </a:r>
            <a:r>
              <a:rPr lang="pl-PL" sz="3200" dirty="0" smtClean="0">
                <a:solidFill>
                  <a:srgbClr val="002060"/>
                </a:solidFill>
              </a:rPr>
              <a:t> – poziom dofinansowania</a:t>
            </a:r>
            <a:endParaRPr lang="pl-PL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Grafika przedstawiająca mapę Polski podzieloną na województwa. Poszczególne województwa zaznaczone są kolorami, taka sama intensywność pomocy to ten sam kolor. Mapa wskazuje na maksymalne intensywności wsparcia w następujących wysokościach: województwo warmińsko – mazurskie, podlaskie, lubelskie, podkarpackie, świętokrzyskie – 50%, zachodniopomorskie, kujawsko – pomorskie, lubuskie, łódzkie, opolskie, małopolskie – 40%, pomorskie, śląskie – 30%. Ponadto w trzech województwach wskazano maksymalną intensywność wsparcia widełkowo, od – do. Są to: województwo mazowieckie – od 0% do 50% (szczegóły na odrębnej mapie województwa mazowieckiego), województwo wielkopolskie – od 15% do 25% (szczegóły na odrębnej mapie województwa wielkopolskiego), województwo dolnośląskie – od 15% do 25% (miasto Wrocław w okresie od 1 stycznia 2022 do dnia 31 grudnia 2024 – 20%, miasto Wrocław w okresie od 1 stycznia 2025 do dnia 31 grudnia 2027 – 15%, pozostały obszar województwa – 25%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2789"/>
            <a:ext cx="10680700" cy="53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209032" y="6644455"/>
            <a:ext cx="9471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212121"/>
                </a:solidFill>
                <a:latin typeface="tide_sans_cond500_dudette"/>
              </a:rPr>
              <a:t>+10 </a:t>
            </a:r>
            <a:r>
              <a:rPr lang="pl-PL" dirty="0">
                <a:solidFill>
                  <a:srgbClr val="212121"/>
                </a:solidFill>
                <a:latin typeface="tide_sans_cond500_dudette"/>
              </a:rPr>
              <a:t>punktów procentowych</a:t>
            </a:r>
            <a:r>
              <a:rPr lang="pl-PL" dirty="0">
                <a:solidFill>
                  <a:srgbClr val="212121"/>
                </a:solidFill>
                <a:latin typeface="tide_sans_cond300_lil_kahuna"/>
              </a:rPr>
              <a:t> </a:t>
            </a:r>
            <a:r>
              <a:rPr lang="pl-PL" dirty="0" smtClean="0">
                <a:solidFill>
                  <a:srgbClr val="212121"/>
                </a:solidFill>
                <a:latin typeface="tide_sans_cond300_lil_kahuna"/>
              </a:rPr>
              <a:t>dla średnich </a:t>
            </a:r>
            <a:r>
              <a:rPr lang="pl-PL" dirty="0">
                <a:solidFill>
                  <a:srgbClr val="212121"/>
                </a:solidFill>
                <a:latin typeface="tide_sans_cond300_lil_kahuna"/>
              </a:rPr>
              <a:t>przedsiębiorstw</a:t>
            </a:r>
          </a:p>
          <a:p>
            <a:r>
              <a:rPr lang="pl-PL" dirty="0" smtClean="0">
                <a:solidFill>
                  <a:srgbClr val="212121"/>
                </a:solidFill>
                <a:latin typeface="tide_sans_cond500_dudette"/>
              </a:rPr>
              <a:t>+20 </a:t>
            </a:r>
            <a:r>
              <a:rPr lang="pl-PL" dirty="0">
                <a:solidFill>
                  <a:srgbClr val="212121"/>
                </a:solidFill>
                <a:latin typeface="tide_sans_cond500_dudette"/>
              </a:rPr>
              <a:t>punktów procentowych</a:t>
            </a:r>
            <a:r>
              <a:rPr lang="pl-PL" dirty="0">
                <a:solidFill>
                  <a:srgbClr val="212121"/>
                </a:solidFill>
                <a:latin typeface="tide_sans_cond300_lil_kahuna"/>
              </a:rPr>
              <a:t> </a:t>
            </a:r>
            <a:r>
              <a:rPr lang="pl-PL" dirty="0" smtClean="0">
                <a:solidFill>
                  <a:srgbClr val="212121"/>
                </a:solidFill>
                <a:latin typeface="tide_sans_cond300_lil_kahuna"/>
              </a:rPr>
              <a:t>dla mikro- </a:t>
            </a:r>
            <a:r>
              <a:rPr lang="pl-PL" dirty="0">
                <a:solidFill>
                  <a:srgbClr val="212121"/>
                </a:solidFill>
                <a:latin typeface="tide_sans_cond300_lil_kahuna"/>
              </a:rPr>
              <a:t>i małych </a:t>
            </a:r>
            <a:r>
              <a:rPr lang="pl-PL" dirty="0" smtClean="0">
                <a:solidFill>
                  <a:srgbClr val="212121"/>
                </a:solidFill>
                <a:latin typeface="tide_sans_cond300_lil_kahuna"/>
              </a:rPr>
              <a:t>przedsiębiorstw</a:t>
            </a:r>
            <a:endParaRPr lang="pl-PL" dirty="0">
              <a:solidFill>
                <a:srgbClr val="212121"/>
              </a:solidFill>
              <a:latin typeface="tide_sans_cond300_lil_kahuna"/>
            </a:endParaRPr>
          </a:p>
        </p:txBody>
      </p:sp>
    </p:spTree>
    <p:extLst>
      <p:ext uri="{BB962C8B-B14F-4D97-AF65-F5344CB8AC3E}">
        <p14:creationId xmlns:p14="http://schemas.microsoft.com/office/powerpoint/2010/main" val="2648813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140747" y="1717983"/>
            <a:ext cx="9032875" cy="3535941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Celem modułu jest utworzenie lub rozwój centrum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badawczo-rozwojowego.</a:t>
            </a:r>
          </a:p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Wsparciu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podlega inwestycja w infrastrukturę niezbędną do realizacji agendy badawczej, prowadzającej do opracowania innowacji produktowej lub procesowej w skali polskiego rynku. </a:t>
            </a:r>
            <a:endParaRPr lang="pl-PL" altLang="pl-PL" sz="24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Prace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B+R zaplanowane w agendzie badawczej mogą być dofinansowane w ramach modułu B+R lub zrealizowane w całości z innych środków.</a:t>
            </a:r>
            <a:endParaRPr lang="pl-PL" altLang="pl-PL" sz="2000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6" name="Tytuł 4"/>
          <p:cNvSpPr txBox="1">
            <a:spLocks/>
          </p:cNvSpPr>
          <p:nvPr/>
        </p:nvSpPr>
        <p:spPr>
          <a:xfrm>
            <a:off x="1140747" y="637981"/>
            <a:ext cx="8640382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Infrastruktura B+R</a:t>
            </a:r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31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140747" y="1934960"/>
            <a:ext cx="9032875" cy="181563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zakup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lub leasing gruntów oraz nieruchomości zabudowanych,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zakup lub leasing środków trwałych innych niż nieruchomości,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nabycie robót i materiałów budowlanych,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nabycie wartości niematerialnych i prawnych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endParaRPr lang="pl-PL" altLang="pl-PL" sz="2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endParaRPr lang="pl-PL" altLang="pl-PL" sz="2000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6" name="Tytuł 4"/>
          <p:cNvSpPr txBox="1">
            <a:spLocks/>
          </p:cNvSpPr>
          <p:nvPr/>
        </p:nvSpPr>
        <p:spPr>
          <a:xfrm>
            <a:off x="1140747" y="637981"/>
            <a:ext cx="8640382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Infrastruktura B+R </a:t>
            </a:r>
            <a:r>
              <a:rPr lang="pl-PL" sz="3200" dirty="0" smtClean="0">
                <a:solidFill>
                  <a:srgbClr val="002060"/>
                </a:solidFill>
              </a:rPr>
              <a:t>– co można sfinansować?</a:t>
            </a:r>
            <a:endParaRPr lang="pl-PL" sz="3200" dirty="0">
              <a:solidFill>
                <a:srgbClr val="002060"/>
              </a:solidFill>
            </a:endParaRPr>
          </a:p>
        </p:txBody>
      </p:sp>
      <p:sp>
        <p:nvSpPr>
          <p:cNvPr id="4" name="Tytuł 4"/>
          <p:cNvSpPr txBox="1">
            <a:spLocks/>
          </p:cNvSpPr>
          <p:nvPr/>
        </p:nvSpPr>
        <p:spPr>
          <a:xfrm>
            <a:off x="1140747" y="4268083"/>
            <a:ext cx="8640382" cy="214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2400" dirty="0" smtClean="0"/>
              <a:t>Poziom dofinansowania:</a:t>
            </a:r>
          </a:p>
          <a:p>
            <a:pPr hangingPunct="1"/>
            <a:r>
              <a:rPr lang="pl-PL" sz="2400" b="0" dirty="0" smtClean="0"/>
              <a:t>Do 70</a:t>
            </a:r>
            <a:r>
              <a:rPr lang="pl-PL" sz="2400" b="0" dirty="0"/>
              <a:t>% wydatków dotyczących środków trwałych, materiałów i robót budowlanych oraz wartości niematerialnych i prawnych (poziom wsparcia wynika z </a:t>
            </a:r>
            <a:r>
              <a:rPr lang="pl-PL" sz="2400" b="0" dirty="0">
                <a:hlinkClick r:id="rId5"/>
              </a:rPr>
              <a:t>mapy pomocy regionalnej</a:t>
            </a:r>
            <a:r>
              <a:rPr lang="pl-PL" sz="2400" b="0" dirty="0"/>
              <a:t>). </a:t>
            </a:r>
            <a:endParaRPr lang="pl-PL" sz="2400" dirty="0" smtClean="0"/>
          </a:p>
          <a:p>
            <a:pPr hangingPunct="1"/>
            <a:endParaRPr lang="pl-P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63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140747" y="1532004"/>
            <a:ext cx="9032875" cy="5581718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Finansowanie na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wdrożenie w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przedsiębiorstwie specjalistycznych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rozwiązań cyfrowych. </a:t>
            </a:r>
            <a:endParaRPr lang="pl-PL" altLang="pl-PL" sz="24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Z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możliwości uzyskania wsparcia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wykluczone będą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natomiast wydatki na zakup oprogramowania biurowego, księgowego,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systemy operacyjne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komputerów osobistych wykorzystujących powszechnie znane i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dostępne technologie.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endParaRPr lang="pl-PL" altLang="pl-PL" sz="2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Wdrożona innowacja produktowa lub innowacja w procesie biznesowym musi być innowacyjna co najmniej na poziomie przedsiębiorstwa.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endParaRPr lang="pl-PL" altLang="pl-PL" sz="2000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6" name="Tytuł 4"/>
          <p:cNvSpPr txBox="1">
            <a:spLocks/>
          </p:cNvSpPr>
          <p:nvPr/>
        </p:nvSpPr>
        <p:spPr>
          <a:xfrm>
            <a:off x="1140747" y="637981"/>
            <a:ext cx="8640382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Cyfryzacja</a:t>
            </a:r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87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944501" y="1717983"/>
            <a:ext cx="9032875" cy="280771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zakup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lub leasing gruntów oraz nieruchomości zabudowanych,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zakup lub leasing środków trwałych innych niż nieruchomości,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nabycie robót i materiałów budowlanych,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nabycie wartości niematerialnych i prawnych,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zakup usług zewnętrznych związanych ze wsparciem innowacji,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zakup usług doradczych</a:t>
            </a: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endParaRPr lang="pl-PL" altLang="pl-PL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hangingPunct="1">
              <a:spcBef>
                <a:spcPts val="930"/>
              </a:spcBef>
              <a:buNone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Dofinansowanie do:</a:t>
            </a:r>
          </a:p>
          <a:p>
            <a:r>
              <a:rPr lang="pl-PL" sz="2000" dirty="0">
                <a:solidFill>
                  <a:srgbClr val="002060"/>
                </a:solidFill>
              </a:rPr>
              <a:t>70% wydatków dotyczących środków trwałych, materiałów i robót budowlanych oraz wartości niematerialnych i prawnych (poziom wsparcia wynika z </a:t>
            </a:r>
            <a:r>
              <a:rPr lang="pl-PL" sz="2000" dirty="0">
                <a:solidFill>
                  <a:srgbClr val="002060"/>
                </a:solidFill>
                <a:hlinkClick r:id="rId5"/>
              </a:rPr>
              <a:t>mapy pomocy regionalnej</a:t>
            </a:r>
            <a:r>
              <a:rPr lang="pl-PL" sz="2000" dirty="0">
                <a:solidFill>
                  <a:srgbClr val="002060"/>
                </a:solidFill>
              </a:rPr>
              <a:t>),</a:t>
            </a:r>
          </a:p>
          <a:p>
            <a:r>
              <a:rPr lang="pl-PL" sz="2000" dirty="0">
                <a:solidFill>
                  <a:srgbClr val="002060"/>
                </a:solidFill>
              </a:rPr>
              <a:t>50% wydatków obejmujących usługi doradcze, w tym wspierających innowacyjność.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endParaRPr lang="pl-PL" altLang="pl-PL" sz="20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6" name="Tytuł 4"/>
          <p:cNvSpPr txBox="1">
            <a:spLocks/>
          </p:cNvSpPr>
          <p:nvPr/>
        </p:nvSpPr>
        <p:spPr>
          <a:xfrm>
            <a:off x="1140747" y="637981"/>
            <a:ext cx="8640382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Cyfryzacja – </a:t>
            </a:r>
            <a:r>
              <a:rPr lang="pl-PL" sz="3200" dirty="0" smtClean="0">
                <a:solidFill>
                  <a:srgbClr val="002060"/>
                </a:solidFill>
              </a:rPr>
              <a:t>co można sfinansować?</a:t>
            </a:r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665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944500" y="1393892"/>
            <a:ext cx="9032875" cy="280771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Transformacja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przedsiębiorcy w kierunku zrównoważonego rozwoju oraz gospodarki o obiegu zamkniętym, 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Wsparcie </a:t>
            </a:r>
            <a:r>
              <a:rPr lang="pl-PL" altLang="pl-PL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ekoprojektowania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, weryfikacji technologii </a:t>
            </a: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środowiskowych, przeprowadzenie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środowiskowej oceny cyklu życia </a:t>
            </a: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LCA, Life </a:t>
            </a:r>
            <a:r>
              <a:rPr lang="pl-PL" altLang="pl-PL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Cycle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pl-PL" altLang="pl-PL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Assessment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) </a:t>
            </a: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lub oceny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śladu środowiskowego </a:t>
            </a: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produktu </a:t>
            </a:r>
            <a:r>
              <a:rPr lang="pl-PL" sz="2000" dirty="0">
                <a:solidFill>
                  <a:srgbClr val="002060"/>
                </a:solidFill>
              </a:rPr>
              <a:t>(PEF, Product </a:t>
            </a:r>
            <a:r>
              <a:rPr lang="pl-PL" sz="2000" dirty="0" err="1">
                <a:solidFill>
                  <a:srgbClr val="002060"/>
                </a:solidFill>
              </a:rPr>
              <a:t>Environmental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Footprint</a:t>
            </a:r>
            <a:r>
              <a:rPr lang="pl-PL" sz="2000" dirty="0">
                <a:solidFill>
                  <a:srgbClr val="002060"/>
                </a:solidFill>
              </a:rPr>
              <a:t>)</a:t>
            </a: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 lub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wdrożenie płynących z nich rekomendacji i wsparcie inwestycji w ramach zazieleniania przedsiębiorstw.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Rozwiązania </a:t>
            </a:r>
            <a:r>
              <a:rPr lang="pl-PL" sz="2000" dirty="0">
                <a:solidFill>
                  <a:srgbClr val="002060"/>
                </a:solidFill>
              </a:rPr>
              <a:t>są innowacyjne co najmniej na poziomie przedsiębiorstwa.</a:t>
            </a:r>
            <a:endParaRPr lang="pl-PL" altLang="pl-PL" sz="20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endParaRPr lang="pl-PL" altLang="pl-PL" sz="20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Dofinansowanie do:</a:t>
            </a:r>
          </a:p>
          <a:p>
            <a:pPr>
              <a:lnSpc>
                <a:spcPct val="100000"/>
              </a:lnSpc>
            </a:pPr>
            <a:r>
              <a:rPr lang="pl-PL" sz="2000" dirty="0" smtClean="0">
                <a:solidFill>
                  <a:srgbClr val="002060"/>
                </a:solidFill>
              </a:rPr>
              <a:t>70</a:t>
            </a:r>
            <a:r>
              <a:rPr lang="pl-PL" sz="2000" dirty="0">
                <a:solidFill>
                  <a:srgbClr val="002060"/>
                </a:solidFill>
              </a:rPr>
              <a:t>% wydatków dotyczących środków trwałych, materiałów i robót budowlanych oraz wartości niematerialnych i prawnych (poziom wsparcia wynika z mapy pomocy regionalnej),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002060"/>
                </a:solidFill>
              </a:rPr>
              <a:t>50% wydatków obejmujących usługi doradcze, w tym wspierających innowacyjność,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002060"/>
                </a:solidFill>
              </a:rPr>
              <a:t>80% wydatków związanych z ochroną środowiska.</a:t>
            </a:r>
            <a:endParaRPr lang="pl-PL" altLang="pl-PL" sz="20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6" name="Tytuł 4"/>
          <p:cNvSpPr txBox="1">
            <a:spLocks/>
          </p:cNvSpPr>
          <p:nvPr/>
        </p:nvSpPr>
        <p:spPr>
          <a:xfrm>
            <a:off x="1140747" y="637981"/>
            <a:ext cx="8640382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Zazielenienie</a:t>
            </a:r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71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048673" y="1355612"/>
            <a:ext cx="9032875" cy="280771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zakup gruntów oraz nieruchomości zabudowanych,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zakup środków trwałych innych niż nieruchomości,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nabycie robót i materiałów budowlanych,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nabycie wartości niematerialnych i prawnych,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zakup usług doradczych (m. in. weryfikacja technologii środowiskowych, środowiskowa ocena cyklu życia),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zakup usług zewnętrznych związanych ze wsparciem innowacji,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koszty dostosowania do surowszych lub przyszłych norm środowiskowych,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zwiększenie efektywności energetycznej, 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inwestycje w układy wysokosprawnej kogeneracji,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propagowanie energii ze źródeł odnawialnych,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koszty usług doradczych w tym przeprowadzenie audytu energetycznego,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koszty LCA oraz PEF,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wprowadzenie efektywnej gospodarki odpadami. </a:t>
            </a:r>
          </a:p>
        </p:txBody>
      </p:sp>
      <p:sp>
        <p:nvSpPr>
          <p:cNvPr id="6" name="Tytuł 4"/>
          <p:cNvSpPr txBox="1">
            <a:spLocks/>
          </p:cNvSpPr>
          <p:nvPr/>
        </p:nvSpPr>
        <p:spPr>
          <a:xfrm>
            <a:off x="1140747" y="637981"/>
            <a:ext cx="9102848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Zazielenienie – </a:t>
            </a:r>
            <a:r>
              <a:rPr lang="pl-PL" sz="3200" dirty="0" smtClean="0">
                <a:solidFill>
                  <a:srgbClr val="002060"/>
                </a:solidFill>
              </a:rPr>
              <a:t>co można sfinansować?</a:t>
            </a:r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31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140747" y="1490499"/>
            <a:ext cx="9032875" cy="574976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Wsparcie na promocję zagraniczną produktów przedsiębiorstwa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endParaRPr lang="pl-PL" altLang="pl-PL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Mogą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to być produkty istniejące lub zaplanowane do wdrożenia w ramach projektu. </a:t>
            </a:r>
            <a:endParaRPr lang="pl-PL" altLang="pl-PL" sz="20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endParaRPr lang="pl-PL" altLang="pl-PL" sz="20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Możliwe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jest dofinansowanie procesu uzyskania ochrony własności przemysłowej w formie patentu lub praw ochronnych na wzór użytkowy lub praw z rejestracji wzoru przemysłowego lub ich obrona w przypadku ich naruszenia. </a:t>
            </a:r>
          </a:p>
        </p:txBody>
      </p:sp>
      <p:sp>
        <p:nvSpPr>
          <p:cNvPr id="6" name="Tytuł 4"/>
          <p:cNvSpPr txBox="1">
            <a:spLocks/>
          </p:cNvSpPr>
          <p:nvPr/>
        </p:nvSpPr>
        <p:spPr>
          <a:xfrm>
            <a:off x="1140747" y="637981"/>
            <a:ext cx="8640382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Internacjonalizacja</a:t>
            </a:r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67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3200" dirty="0" smtClean="0"/>
              <a:t>Program:</a:t>
            </a:r>
            <a:endParaRPr sz="3200" dirty="0"/>
          </a:p>
        </p:txBody>
      </p:sp>
      <p:sp>
        <p:nvSpPr>
          <p:cNvPr id="161" name="Symbol zastępczy zawartości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</a:rPr>
              <a:t>Konkursy dla przedsiębiorców w Programie </a:t>
            </a:r>
            <a:r>
              <a:rPr lang="pl-PL" sz="2400" dirty="0" smtClean="0">
                <a:solidFill>
                  <a:srgbClr val="002060"/>
                </a:solidFill>
              </a:rPr>
              <a:t>Fundusze </a:t>
            </a:r>
            <a:r>
              <a:rPr lang="pl-PL" sz="2400" dirty="0" smtClean="0">
                <a:solidFill>
                  <a:srgbClr val="002060"/>
                </a:solidFill>
              </a:rPr>
              <a:t>Europejskie dla </a:t>
            </a:r>
            <a:r>
              <a:rPr lang="pl-PL" sz="2400" dirty="0" smtClean="0">
                <a:solidFill>
                  <a:srgbClr val="002060"/>
                </a:solidFill>
              </a:rPr>
              <a:t>Nowoczesnej </a:t>
            </a:r>
            <a:r>
              <a:rPr lang="pl-PL" sz="2400" dirty="0" smtClean="0">
                <a:solidFill>
                  <a:srgbClr val="002060"/>
                </a:solidFill>
              </a:rPr>
              <a:t>Gospodarki (FENG)</a:t>
            </a:r>
            <a:endParaRPr lang="pl-PL" sz="24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l-PL"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</a:rPr>
              <a:t>Wsparcie dla przedsiębiorców w Programie Fundusze </a:t>
            </a:r>
            <a:r>
              <a:rPr lang="pl-PL" sz="2400" dirty="0" smtClean="0">
                <a:solidFill>
                  <a:srgbClr val="002060"/>
                </a:solidFill>
              </a:rPr>
              <a:t>Europejskie dla </a:t>
            </a:r>
            <a:r>
              <a:rPr lang="pl-PL" sz="2400" dirty="0" smtClean="0">
                <a:solidFill>
                  <a:srgbClr val="002060"/>
                </a:solidFill>
              </a:rPr>
              <a:t>Małopolski 2021-2027 (FEM)</a:t>
            </a:r>
            <a:endParaRPr lang="pl-PL" sz="2400" dirty="0" smtClean="0">
              <a:solidFill>
                <a:srgbClr val="002060"/>
              </a:solidFill>
            </a:endParaRPr>
          </a:p>
          <a:p>
            <a:endParaRPr lang="pl-PL" sz="2400" b="1" dirty="0">
              <a:solidFill>
                <a:srgbClr val="CC006A"/>
              </a:solidFill>
            </a:endParaRPr>
          </a:p>
          <a:p>
            <a:pPr marL="0" indent="0">
              <a:buNone/>
            </a:pP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  <a:p>
            <a:pPr>
              <a:buBlip>
                <a:blip r:embed="rId2"/>
              </a:buBlip>
            </a:pP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140747" y="1459499"/>
            <a:ext cx="9032875" cy="574976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pokrycie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kosztów udziału w targach lub imprezach targowo-konferencyjnych (np. koszty organizacji stoiska, transportu, podróży służbowych pracowników),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pokrycie kosztów podróży służbowych pracowników uczestniczących w zagranicznych misjach gospodarczych (np. transport, noclegi, diety),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usługi zewnętrzne związane z udziałem w targach, zagranicznych misjach gospodarczych oraz przyjazdowych misji gospodarczych o randze międzynarodowej,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usługi i opłaty związane z ochroną (oraz obroną) praw własności przemysłowej.</a:t>
            </a:r>
          </a:p>
          <a:p>
            <a:pPr marL="0" indent="0" hangingPunct="1">
              <a:spcBef>
                <a:spcPts val="930"/>
              </a:spcBef>
              <a:buNone/>
            </a:pPr>
            <a:endParaRPr lang="pl-PL" altLang="pl-PL" sz="20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hangingPunct="1">
              <a:spcBef>
                <a:spcPts val="930"/>
              </a:spcBef>
              <a:buNone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Limit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kosztów kwalifikowalnych w module internacjonalizacja wynosi do 20% kosztów kwalifikowalnych wybranego przez Wnioskodawcę modułu obligatoryjnego (moduł B+R albo moduł wdrożenie innowacji</a:t>
            </a: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).</a:t>
            </a:r>
          </a:p>
          <a:p>
            <a:pPr marL="0" indent="0" hangingPunct="1">
              <a:spcBef>
                <a:spcPts val="930"/>
              </a:spcBef>
              <a:buNone/>
            </a:pPr>
            <a:endParaRPr lang="pl-PL" altLang="pl-PL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hangingPunct="1">
              <a:spcBef>
                <a:spcPts val="930"/>
              </a:spcBef>
              <a:buNone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Dofinansowanie do 50 %</a:t>
            </a:r>
            <a:endParaRPr lang="pl-PL" altLang="pl-PL" sz="20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6" name="Tytuł 4"/>
          <p:cNvSpPr txBox="1">
            <a:spLocks/>
          </p:cNvSpPr>
          <p:nvPr/>
        </p:nvSpPr>
        <p:spPr>
          <a:xfrm>
            <a:off x="1023494" y="379496"/>
            <a:ext cx="9150128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Internacjonalizacja </a:t>
            </a:r>
            <a:r>
              <a:rPr lang="pl-PL" sz="3200" dirty="0" smtClean="0">
                <a:solidFill>
                  <a:srgbClr val="002060"/>
                </a:solidFill>
              </a:rPr>
              <a:t>– co można sfinansować?</a:t>
            </a:r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94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140747" y="1444199"/>
            <a:ext cx="9032875" cy="574976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hangingPunct="1">
              <a:spcBef>
                <a:spcPts val="930"/>
              </a:spcBef>
              <a:buNone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Celem modułu jest doskonalenie kompetencji kadry wnioskodawcy i osób zarządzających oraz zdobywanie przez nich nowej wiedzy i umiejętności wspierających realizacje zadań w pozostałych modułach projektu. Rozwój kompetencji musi dotyczyć przynajmniej jednego z następujących obszarów: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prac B+R,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transferu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technologii,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zarządzania innowacjami,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cyfryzacji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gospodarki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o obiegu zamkniętym,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ekoprojektowania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gospodarki </a:t>
            </a: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niskoemisyjnej, i in.</a:t>
            </a:r>
            <a:endParaRPr lang="pl-PL" altLang="pl-PL" sz="20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6" name="Tytuł 4"/>
          <p:cNvSpPr txBox="1">
            <a:spLocks/>
          </p:cNvSpPr>
          <p:nvPr/>
        </p:nvSpPr>
        <p:spPr>
          <a:xfrm>
            <a:off x="1140747" y="637981"/>
            <a:ext cx="8640382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Kompetencje</a:t>
            </a:r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86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140747" y="1421050"/>
            <a:ext cx="9032875" cy="574976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zakup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usług szkoleniowych w kraju i za granicą,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koszty podróży i zakwaterowania związane ze szkoleniem.</a:t>
            </a:r>
          </a:p>
          <a:p>
            <a:pPr marL="0" indent="0" hangingPunct="1">
              <a:spcBef>
                <a:spcPts val="930"/>
              </a:spcBef>
              <a:buNone/>
            </a:pPr>
            <a:endParaRPr lang="pl-PL" altLang="pl-PL" sz="20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hangingPunct="1">
              <a:spcBef>
                <a:spcPts val="930"/>
              </a:spcBef>
              <a:buNone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Limit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wydatków kwalifikowanych w module kompetencje wynosi 15% kosztów kwalifikowanych wybranego przez Wnioskodawcę we wniosku o dofinansowanie modułu </a:t>
            </a: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obowiązkowego</a:t>
            </a:r>
          </a:p>
          <a:p>
            <a:pPr marL="0" indent="0" hangingPunct="1">
              <a:spcBef>
                <a:spcPts val="930"/>
              </a:spcBef>
              <a:buNone/>
            </a:pPr>
            <a:endParaRPr lang="pl-PL" altLang="pl-PL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hangingPunct="1">
              <a:spcBef>
                <a:spcPts val="930"/>
              </a:spcBef>
              <a:buNone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Dofinansowanie do </a:t>
            </a: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70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% wydatków dotyczących szkoleń. </a:t>
            </a:r>
          </a:p>
        </p:txBody>
      </p:sp>
      <p:sp>
        <p:nvSpPr>
          <p:cNvPr id="6" name="Tytuł 4"/>
          <p:cNvSpPr txBox="1">
            <a:spLocks/>
          </p:cNvSpPr>
          <p:nvPr/>
        </p:nvSpPr>
        <p:spPr>
          <a:xfrm>
            <a:off x="1048150" y="475935"/>
            <a:ext cx="9253318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Kompetencje </a:t>
            </a:r>
            <a:r>
              <a:rPr lang="pl-PL" sz="3200" dirty="0" smtClean="0">
                <a:solidFill>
                  <a:srgbClr val="002060"/>
                </a:solidFill>
              </a:rPr>
              <a:t>– co można sfinansować?</a:t>
            </a:r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30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140747" y="1717984"/>
            <a:ext cx="9032875" cy="574976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Każdy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wniosek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jest oceniany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zgodnie z kryteriami obligatoryjnymi i rankingującymi. </a:t>
            </a:r>
            <a:endParaRPr lang="pl-PL" altLang="pl-PL" sz="24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Każde kryterium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obligatoryjne jest oceniane w sposób „spełnia”/„nie spełnia” (TAK/NIE).</a:t>
            </a:r>
          </a:p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Każde kryterium rankingujące jest oceniane w sposób punktowany. 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endParaRPr lang="pl-PL" altLang="pl-PL" sz="24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6" name="Tytuł 4"/>
          <p:cNvSpPr txBox="1">
            <a:spLocks/>
          </p:cNvSpPr>
          <p:nvPr/>
        </p:nvSpPr>
        <p:spPr>
          <a:xfrm>
            <a:off x="1140747" y="637981"/>
            <a:ext cx="8640382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3200" dirty="0" smtClean="0"/>
              <a:t>Ocena projektu:</a:t>
            </a:r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72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4"/>
          <p:cNvSpPr txBox="1">
            <a:spLocks/>
          </p:cNvSpPr>
          <p:nvPr/>
        </p:nvSpPr>
        <p:spPr>
          <a:xfrm>
            <a:off x="1140747" y="637981"/>
            <a:ext cx="8640382" cy="10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007943" rtl="0" latinLnBrk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7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pl-PL" sz="3200" dirty="0" smtClean="0"/>
              <a:t>Kryteria rankingujące:</a:t>
            </a:r>
            <a:endParaRPr lang="pl-PL" sz="3200" dirty="0">
              <a:solidFill>
                <a:srgbClr val="00206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32649" t="30226" r="31510" b="48654"/>
          <a:stretch/>
        </p:blipFill>
        <p:spPr>
          <a:xfrm>
            <a:off x="1019370" y="1797803"/>
            <a:ext cx="9008033" cy="30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82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4"/>
          <p:cNvSpPr txBox="1">
            <a:spLocks noGrp="1"/>
          </p:cNvSpPr>
          <p:nvPr>
            <p:ph type="title"/>
          </p:nvPr>
        </p:nvSpPr>
        <p:spPr>
          <a:xfrm>
            <a:off x="1025525" y="517870"/>
            <a:ext cx="8640382" cy="10800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3200" dirty="0" smtClean="0"/>
              <a:t>Ważne informacje:</a:t>
            </a:r>
            <a:endParaRPr sz="3200" dirty="0"/>
          </a:p>
        </p:txBody>
      </p:sp>
      <p:sp>
        <p:nvSpPr>
          <p:cNvPr id="161" name="Symbol zastępczy zawartości 5"/>
          <p:cNvSpPr txBox="1">
            <a:spLocks noGrp="1"/>
          </p:cNvSpPr>
          <p:nvPr>
            <p:ph type="body" idx="1"/>
          </p:nvPr>
        </p:nvSpPr>
        <p:spPr>
          <a:xfrm>
            <a:off x="1025525" y="1597873"/>
            <a:ext cx="9426033" cy="46800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</a:rPr>
              <a:t>Obligatoryjne moduły: prace B+R lub wdrożenie innowacji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</a:rPr>
              <a:t>Limit na podwykonawstwo – 70 %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</a:rPr>
              <a:t>Brak minimalnej wartości projektu dla MŚP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</a:rPr>
              <a:t>Minimalna wartość wydatków </a:t>
            </a:r>
            <a:r>
              <a:rPr lang="pl-PL" sz="2400" dirty="0" err="1" smtClean="0">
                <a:solidFill>
                  <a:srgbClr val="002060"/>
                </a:solidFill>
              </a:rPr>
              <a:t>kwalif</a:t>
            </a:r>
            <a:r>
              <a:rPr lang="pl-PL" sz="2400" dirty="0" smtClean="0">
                <a:solidFill>
                  <a:srgbClr val="002060"/>
                </a:solidFill>
              </a:rPr>
              <a:t>. dla dużych firm - 1 mln zł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</a:rPr>
              <a:t>Brak warunków wejścia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</a:rPr>
              <a:t>Wkład własny finansowy</a:t>
            </a:r>
            <a:endParaRPr lang="pl-PL"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  <a:sym typeface="Palatino"/>
              </a:rPr>
              <a:t>Dotacja w module wdrożenie ma charakter warunkowy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  <a:sym typeface="Palatino"/>
              </a:rPr>
              <a:t>Możliwość realizacji projektów linearnych i nielinearnych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  <a:sym typeface="Palatino"/>
              </a:rPr>
              <a:t>Możliwość wielokrotnego składania wniosków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  <a:sym typeface="Palatino"/>
              </a:rPr>
              <a:t>Żadne dokumenty nie są wymagane przy składaniu wniosku</a:t>
            </a:r>
          </a:p>
          <a:p>
            <a:pPr>
              <a:lnSpc>
                <a:spcPct val="100000"/>
              </a:lnSpc>
            </a:pPr>
            <a:endParaRPr lang="pl-PL" sz="2400" b="1" dirty="0" smtClean="0">
              <a:solidFill>
                <a:srgbClr val="CC006A"/>
              </a:solidFill>
              <a:sym typeface="Palatino"/>
            </a:endParaRPr>
          </a:p>
          <a:p>
            <a:pPr>
              <a:lnSpc>
                <a:spcPct val="100000"/>
              </a:lnSpc>
            </a:pPr>
            <a:endParaRPr lang="pl-PL" sz="2400" b="1" dirty="0">
              <a:solidFill>
                <a:srgbClr val="CC006A"/>
              </a:solidFill>
              <a:sym typeface="Palatino"/>
            </a:endParaRPr>
          </a:p>
          <a:p>
            <a:pPr>
              <a:lnSpc>
                <a:spcPct val="100000"/>
              </a:lnSpc>
            </a:pPr>
            <a:endParaRPr lang="pl-PL" sz="2400" dirty="0">
              <a:solidFill>
                <a:srgbClr val="414141"/>
              </a:solidFill>
              <a:sym typeface="Palatino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68139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3200" dirty="0" smtClean="0"/>
              <a:t>Składanie wniosku:</a:t>
            </a:r>
            <a:endParaRPr sz="3200" dirty="0"/>
          </a:p>
        </p:txBody>
      </p:sp>
      <p:sp>
        <p:nvSpPr>
          <p:cNvPr id="161" name="Symbol zastępczy zawartości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002060"/>
                </a:solidFill>
              </a:rPr>
              <a:t>Elektronicznie </a:t>
            </a:r>
            <a:r>
              <a:rPr lang="pl-PL" sz="2400" dirty="0">
                <a:solidFill>
                  <a:srgbClr val="002060"/>
                </a:solidFill>
              </a:rPr>
              <a:t>przez </a:t>
            </a:r>
            <a:r>
              <a:rPr lang="pl-PL" sz="2400" dirty="0" smtClean="0">
                <a:solidFill>
                  <a:srgbClr val="002060"/>
                </a:solidFill>
              </a:rPr>
              <a:t>system</a:t>
            </a:r>
          </a:p>
          <a:p>
            <a:pPr marL="0" indent="0">
              <a:buNone/>
            </a:pPr>
            <a:endParaRPr lang="pl-PL" sz="2400" dirty="0">
              <a:solidFill>
                <a:srgbClr val="002060"/>
              </a:solidFill>
            </a:endParaRPr>
          </a:p>
          <a:p>
            <a:r>
              <a:rPr lang="pl-PL" sz="2400" dirty="0" smtClean="0">
                <a:solidFill>
                  <a:srgbClr val="002060"/>
                </a:solidFill>
              </a:rPr>
              <a:t>W terminie naboru: 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rgbClr val="002060"/>
                </a:solidFill>
              </a:rPr>
              <a:t>I: </a:t>
            </a:r>
            <a:r>
              <a:rPr lang="pl-PL" sz="2400" dirty="0" smtClean="0">
                <a:solidFill>
                  <a:srgbClr val="002060"/>
                </a:solidFill>
              </a:rPr>
              <a:t>21 lutego – </a:t>
            </a:r>
            <a:r>
              <a:rPr lang="pl-PL" sz="2400" dirty="0" smtClean="0">
                <a:solidFill>
                  <a:srgbClr val="002060"/>
                </a:solidFill>
              </a:rPr>
              <a:t>9 maja</a:t>
            </a:r>
            <a:endParaRPr lang="pl-PL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rgbClr val="002060"/>
                </a:solidFill>
              </a:rPr>
              <a:t>II: 10 maja </a:t>
            </a:r>
            <a:r>
              <a:rPr lang="pl-PL" sz="2400" dirty="0" smtClean="0">
                <a:solidFill>
                  <a:srgbClr val="002060"/>
                </a:solidFill>
              </a:rPr>
              <a:t>– </a:t>
            </a:r>
            <a:r>
              <a:rPr lang="pl-PL" sz="2400" dirty="0" smtClean="0">
                <a:solidFill>
                  <a:srgbClr val="002060"/>
                </a:solidFill>
              </a:rPr>
              <a:t>30 </a:t>
            </a:r>
            <a:r>
              <a:rPr lang="pl-PL" sz="2400" dirty="0" smtClean="0">
                <a:solidFill>
                  <a:srgbClr val="002060"/>
                </a:solidFill>
              </a:rPr>
              <a:t>czerwca</a:t>
            </a:r>
          </a:p>
          <a:p>
            <a:endParaRPr lang="pl-PL" sz="2400" dirty="0">
              <a:solidFill>
                <a:srgbClr val="002060"/>
              </a:solidFill>
            </a:endParaRPr>
          </a:p>
          <a:p>
            <a:r>
              <a:rPr lang="pl-PL" sz="2400" dirty="0" smtClean="0">
                <a:solidFill>
                  <a:srgbClr val="002060"/>
                </a:solidFill>
              </a:rPr>
              <a:t>Nie jest wymagany podpis elektroniczny</a:t>
            </a:r>
          </a:p>
          <a:p>
            <a:pPr marL="0" indent="0">
              <a:buNone/>
            </a:pPr>
            <a:endParaRPr lang="pl-PL" sz="2400" dirty="0" smtClean="0">
              <a:solidFill>
                <a:srgbClr val="002060"/>
              </a:solidFill>
            </a:endParaRPr>
          </a:p>
          <a:p>
            <a:r>
              <a:rPr lang="pl-PL" sz="2400" dirty="0" smtClean="0">
                <a:solidFill>
                  <a:srgbClr val="002060"/>
                </a:solidFill>
              </a:rPr>
              <a:t>Wyniki do 100 dni od zakończenia naboru</a:t>
            </a:r>
          </a:p>
          <a:p>
            <a:endParaRPr lang="pl-PL" sz="2400" b="1" dirty="0">
              <a:solidFill>
                <a:srgbClr val="CC006A"/>
              </a:solidFill>
              <a:sym typeface="Palatino"/>
            </a:endParaRPr>
          </a:p>
          <a:p>
            <a:endParaRPr lang="pl-PL" sz="2400" dirty="0">
              <a:solidFill>
                <a:srgbClr val="414141"/>
              </a:solidFill>
              <a:sym typeface="Palatino"/>
            </a:endParaRPr>
          </a:p>
          <a:p>
            <a:pPr marL="0" indent="0">
              <a:buNone/>
            </a:pP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  <a:p>
            <a:pPr>
              <a:buBlip>
                <a:blip r:embed="rId2"/>
              </a:buBlip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33564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4"/>
          <p:cNvSpPr txBox="1">
            <a:spLocks noGrp="1"/>
          </p:cNvSpPr>
          <p:nvPr>
            <p:ph type="title"/>
          </p:nvPr>
        </p:nvSpPr>
        <p:spPr>
          <a:xfrm>
            <a:off x="1025525" y="598893"/>
            <a:ext cx="8640382" cy="8016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3200" dirty="0" smtClean="0"/>
              <a:t>FENG – Kredyt technologiczny</a:t>
            </a:r>
            <a:endParaRPr sz="3200" dirty="0"/>
          </a:p>
        </p:txBody>
      </p:sp>
      <p:sp>
        <p:nvSpPr>
          <p:cNvPr id="161" name="Symbol zastępczy zawartości 5"/>
          <p:cNvSpPr txBox="1">
            <a:spLocks noGrp="1"/>
          </p:cNvSpPr>
          <p:nvPr>
            <p:ph type="body" idx="1"/>
          </p:nvPr>
        </p:nvSpPr>
        <p:spPr>
          <a:xfrm>
            <a:off x="1025525" y="1400537"/>
            <a:ext cx="9264969" cy="56111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Dla kogo?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mikro-</a:t>
            </a:r>
            <a:r>
              <a:rPr lang="pl-PL" sz="2000" dirty="0">
                <a:solidFill>
                  <a:srgbClr val="002060"/>
                </a:solidFill>
              </a:rPr>
              <a:t>, małych i średnich przedsiębiorstw, </a:t>
            </a:r>
            <a:r>
              <a:rPr lang="pl-PL" sz="2000" dirty="0" smtClean="0">
                <a:solidFill>
                  <a:srgbClr val="002060"/>
                </a:solidFill>
              </a:rPr>
              <a:t>posiadających zdolność kredytową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Na co?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na </a:t>
            </a:r>
            <a:r>
              <a:rPr lang="pl-PL" sz="2000" dirty="0">
                <a:solidFill>
                  <a:srgbClr val="002060"/>
                </a:solidFill>
              </a:rPr>
              <a:t>realizację inwestycji technologicznych, których celem jest rozpoczęcie produkcji towarów / świadczenia usług, które są nowe lub znacząco ulepszone na podstawie: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zakupu </a:t>
            </a:r>
            <a:r>
              <a:rPr lang="pl-PL" sz="2000" dirty="0">
                <a:solidFill>
                  <a:srgbClr val="002060"/>
                </a:solidFill>
              </a:rPr>
              <a:t>i wdrożenia nowej technologii lub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wdrożenia własnej nowej technologii.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000" dirty="0">
                <a:solidFill>
                  <a:srgbClr val="002060"/>
                </a:solidFill>
              </a:rPr>
              <a:t>Wdrażana technologia musi mieć postać </a:t>
            </a:r>
            <a:r>
              <a:rPr lang="pl-PL" sz="2000" b="1" dirty="0">
                <a:solidFill>
                  <a:srgbClr val="002060"/>
                </a:solidFill>
              </a:rPr>
              <a:t>prawa własności przemysłowej,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b="1" dirty="0">
                <a:solidFill>
                  <a:srgbClr val="002060"/>
                </a:solidFill>
              </a:rPr>
              <a:t>wyników prac rozwojowych</a:t>
            </a:r>
            <a:r>
              <a:rPr lang="pl-PL" sz="2000" dirty="0">
                <a:solidFill>
                  <a:srgbClr val="002060"/>
                </a:solidFill>
              </a:rPr>
              <a:t>, </a:t>
            </a:r>
            <a:r>
              <a:rPr lang="pl-PL" sz="2000" b="1" dirty="0">
                <a:solidFill>
                  <a:srgbClr val="002060"/>
                </a:solidFill>
              </a:rPr>
              <a:t>wyników badań przemysłowych</a:t>
            </a:r>
            <a:r>
              <a:rPr lang="pl-PL" sz="2000" dirty="0">
                <a:solidFill>
                  <a:srgbClr val="002060"/>
                </a:solidFill>
              </a:rPr>
              <a:t> lub </a:t>
            </a:r>
            <a:r>
              <a:rPr lang="pl-PL" sz="2000" b="1" dirty="0">
                <a:solidFill>
                  <a:srgbClr val="002060"/>
                </a:solidFill>
              </a:rPr>
              <a:t>nieopatentowanej wiedzy technicznej.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000" dirty="0" smtClean="0">
                <a:solidFill>
                  <a:srgbClr val="002060"/>
                </a:solidFill>
              </a:rPr>
              <a:t>Termin naboru: 23 marca – 31 maja 2023 r.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19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4"/>
          <p:cNvSpPr txBox="1">
            <a:spLocks noGrp="1"/>
          </p:cNvSpPr>
          <p:nvPr>
            <p:ph type="title"/>
          </p:nvPr>
        </p:nvSpPr>
        <p:spPr>
          <a:xfrm>
            <a:off x="1025525" y="598893"/>
            <a:ext cx="8640382" cy="8016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3200" dirty="0" smtClean="0"/>
              <a:t>FENG – Kredyt technologiczny</a:t>
            </a:r>
            <a:endParaRPr sz="3200" dirty="0"/>
          </a:p>
        </p:txBody>
      </p:sp>
      <p:sp>
        <p:nvSpPr>
          <p:cNvPr id="161" name="Symbol zastępczy zawartości 5"/>
          <p:cNvSpPr txBox="1">
            <a:spLocks noGrp="1"/>
          </p:cNvSpPr>
          <p:nvPr>
            <p:ph type="body" idx="1"/>
          </p:nvPr>
        </p:nvSpPr>
        <p:spPr>
          <a:xfrm>
            <a:off x="1025525" y="1400537"/>
            <a:ext cx="9264969" cy="56111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/>
              <a:t>Dofinansowanie na wydatki np</a:t>
            </a:r>
            <a:r>
              <a:rPr lang="pl-PL" sz="2000" dirty="0"/>
              <a:t>.:</a:t>
            </a:r>
          </a:p>
          <a:p>
            <a:r>
              <a:rPr lang="pl-PL" sz="2000" dirty="0"/>
              <a:t>nabycie prawa użytkowania wieczystego gruntu i prawa własności nieruchomości, z wyłączeniem lokali mieszkalnych,</a:t>
            </a:r>
          </a:p>
          <a:p>
            <a:r>
              <a:rPr lang="pl-PL" sz="2000" dirty="0"/>
              <a:t>nabycie albo wytworzenia środków trwałych,</a:t>
            </a:r>
          </a:p>
          <a:p>
            <a:r>
              <a:rPr lang="pl-PL" sz="2000" dirty="0"/>
              <a:t>nabycie robót i materiałów budowlanych,</a:t>
            </a:r>
          </a:p>
          <a:p>
            <a:r>
              <a:rPr lang="pl-PL" sz="2000" dirty="0"/>
              <a:t>nabycie oraz ochrony wartości niematerialnych i prawnych, w formie patentów, licencji, know-how, a także innych praw własności intelektualnej,</a:t>
            </a:r>
          </a:p>
          <a:p>
            <a:r>
              <a:rPr lang="pl-PL" sz="2000" dirty="0"/>
              <a:t>raty z tytułu umowy leasingu,</a:t>
            </a:r>
          </a:p>
          <a:p>
            <a:r>
              <a:rPr lang="pl-PL" sz="2000" dirty="0"/>
              <a:t>studia, ekspertyzy, koncepcje i projekty techniczne wykonane przez doradców zewnętrznych,</a:t>
            </a:r>
          </a:p>
          <a:p>
            <a:r>
              <a:rPr lang="pl-PL" sz="2000" dirty="0"/>
              <a:t>koszty związane z uzyskiwaniem patentów.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50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4"/>
          <p:cNvSpPr txBox="1">
            <a:spLocks noGrp="1"/>
          </p:cNvSpPr>
          <p:nvPr>
            <p:ph type="title"/>
          </p:nvPr>
        </p:nvSpPr>
        <p:spPr>
          <a:xfrm>
            <a:off x="1025525" y="598893"/>
            <a:ext cx="8640382" cy="847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3200" dirty="0" smtClean="0"/>
              <a:t>FENG – wybrane inne konkursy</a:t>
            </a:r>
            <a:endParaRPr sz="3200" dirty="0"/>
          </a:p>
        </p:txBody>
      </p:sp>
      <p:sp>
        <p:nvSpPr>
          <p:cNvPr id="161" name="Symbol zastępczy zawartości 5"/>
          <p:cNvSpPr txBox="1">
            <a:spLocks noGrp="1"/>
          </p:cNvSpPr>
          <p:nvPr>
            <p:ph type="body" idx="1"/>
          </p:nvPr>
        </p:nvSpPr>
        <p:spPr>
          <a:xfrm>
            <a:off x="1025525" y="1657707"/>
            <a:ext cx="9264969" cy="46800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70C0"/>
                </a:solidFill>
              </a:rPr>
              <a:t>6.06-17.08. 2023 </a:t>
            </a:r>
            <a:r>
              <a:rPr lang="pl-PL" sz="2400" dirty="0" smtClean="0">
                <a:solidFill>
                  <a:srgbClr val="002060"/>
                </a:solidFill>
              </a:rPr>
              <a:t>– Kredyt ekologiczny</a:t>
            </a:r>
            <a:endParaRPr lang="pl-PL"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l-PL"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70C0"/>
                </a:solidFill>
              </a:rPr>
              <a:t>20.06-20.09. 2023 </a:t>
            </a:r>
            <a:r>
              <a:rPr lang="pl-PL" sz="2400" dirty="0" smtClean="0">
                <a:solidFill>
                  <a:srgbClr val="002060"/>
                </a:solidFill>
              </a:rPr>
              <a:t>- </a:t>
            </a:r>
            <a:r>
              <a:rPr lang="pl-PL" sz="2400" dirty="0">
                <a:solidFill>
                  <a:srgbClr val="002060"/>
                </a:solidFill>
              </a:rPr>
              <a:t>Promocja </a:t>
            </a:r>
            <a:r>
              <a:rPr lang="pl-PL" sz="2400" dirty="0" smtClean="0">
                <a:solidFill>
                  <a:srgbClr val="002060"/>
                </a:solidFill>
              </a:rPr>
              <a:t>marki innowacyjnych MŚP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4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414141"/>
                </a:solidFill>
                <a:sym typeface="Palatino"/>
              </a:rPr>
              <a:t> </a:t>
            </a:r>
            <a:r>
              <a:rPr lang="pl-PL" sz="2400" dirty="0" smtClean="0">
                <a:solidFill>
                  <a:srgbClr val="0070C0"/>
                </a:solidFill>
                <a:sym typeface="Palatino"/>
              </a:rPr>
              <a:t>2024 r. </a:t>
            </a:r>
            <a:r>
              <a:rPr lang="pl-PL" sz="2400" dirty="0" smtClean="0">
                <a:solidFill>
                  <a:srgbClr val="414141"/>
                </a:solidFill>
                <a:sym typeface="Palatino"/>
              </a:rPr>
              <a:t>- </a:t>
            </a:r>
            <a:r>
              <a:rPr lang="pl-PL" sz="2400" dirty="0">
                <a:solidFill>
                  <a:srgbClr val="002060"/>
                </a:solidFill>
              </a:rPr>
              <a:t>Wsparcie transformacji cyfrowej polskich MŚP </a:t>
            </a:r>
            <a:r>
              <a:rPr lang="pl-PL" sz="2400" dirty="0" smtClean="0">
                <a:solidFill>
                  <a:srgbClr val="002060"/>
                </a:solidFill>
              </a:rPr>
              <a:t>- ARP</a:t>
            </a:r>
            <a:endParaRPr lang="pl-PL" sz="2400" dirty="0">
              <a:solidFill>
                <a:srgbClr val="002060"/>
              </a:solidFill>
              <a:sym typeface="Palatino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432263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6264" t="65336" r="9489" b="3712"/>
          <a:stretch/>
        </p:blipFill>
        <p:spPr>
          <a:xfrm>
            <a:off x="1025525" y="1579402"/>
            <a:ext cx="8488182" cy="1754157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25525" y="372893"/>
            <a:ext cx="9094868" cy="1080003"/>
          </a:xfrm>
        </p:spPr>
        <p:txBody>
          <a:bodyPr>
            <a:normAutofit/>
          </a:bodyPr>
          <a:lstStyle/>
          <a:p>
            <a:r>
              <a:rPr lang="pl-PL" sz="3200" dirty="0" smtClean="0"/>
              <a:t>Fundusze Europejskie dla Nowoczesnej Gospodarki</a:t>
            </a:r>
            <a:endParaRPr lang="pl-PL" sz="3200" dirty="0"/>
          </a:p>
        </p:txBody>
      </p:sp>
      <p:sp>
        <p:nvSpPr>
          <p:cNvPr id="6" name="AutoShape 2" descr="Dzwonek"/>
          <p:cNvSpPr>
            <a:spLocks noChangeAspect="1" noChangeArrowheads="1"/>
          </p:cNvSpPr>
          <p:nvPr/>
        </p:nvSpPr>
        <p:spPr bwMode="auto">
          <a:xfrm>
            <a:off x="3490133" y="45853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Symbol zastępczy zawartości 5"/>
          <p:cNvSpPr txBox="1">
            <a:spLocks noGrp="1"/>
          </p:cNvSpPr>
          <p:nvPr>
            <p:ph type="body" idx="1"/>
          </p:nvPr>
        </p:nvSpPr>
        <p:spPr>
          <a:xfrm>
            <a:off x="1025525" y="3671982"/>
            <a:ext cx="9094868" cy="21316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pl-PL" altLang="pl-PL" sz="4000" b="1" dirty="0">
                <a:solidFill>
                  <a:srgbClr val="002060"/>
                </a:solidFill>
                <a:cs typeface="Calibri" panose="020F0502020204030204" pitchFamily="34" charset="0"/>
              </a:rPr>
              <a:t>Ścieżka Smart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pl-PL" altLang="pl-PL" sz="2000" dirty="0">
                <a:cs typeface="Calibri" panose="020F0502020204030204" pitchFamily="34" charset="0"/>
              </a:rPr>
              <a:t>  </a:t>
            </a:r>
            <a:endParaRPr lang="pl-PL" altLang="pl-PL" sz="7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Zwiększenie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zdolności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badawczych i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innowacyjnych przedsiębiorstw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ukierunkowanych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na </a:t>
            </a:r>
            <a:r>
              <a:rPr lang="pl-PL" altLang="pl-PL" sz="2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wdrażanie innowacji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oraz </a:t>
            </a:r>
            <a:r>
              <a:rPr lang="pl-PL" altLang="pl-PL" sz="2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transformację cyfrową i zieloną przedsiębiorstw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,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jak również </a:t>
            </a:r>
            <a:r>
              <a:rPr lang="pl-PL" altLang="pl-PL" sz="2400" b="1" dirty="0">
                <a:solidFill>
                  <a:srgbClr val="002060"/>
                </a:solidFill>
                <a:cs typeface="Calibri" panose="020F0502020204030204" pitchFamily="34" charset="0"/>
              </a:rPr>
              <a:t>internacjonalizację przedsiębiorstw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i </a:t>
            </a:r>
            <a:r>
              <a:rPr lang="pl-PL" altLang="pl-PL" sz="2400" b="1" dirty="0">
                <a:solidFill>
                  <a:srgbClr val="002060"/>
                </a:solidFill>
                <a:cs typeface="Calibri" panose="020F0502020204030204" pitchFamily="34" charset="0"/>
              </a:rPr>
              <a:t>wzrost kompetencji kadr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09707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4"/>
          <p:cNvSpPr txBox="1">
            <a:spLocks noGrp="1"/>
          </p:cNvSpPr>
          <p:nvPr>
            <p:ph type="title"/>
          </p:nvPr>
        </p:nvSpPr>
        <p:spPr>
          <a:xfrm>
            <a:off x="1025525" y="598893"/>
            <a:ext cx="8640382" cy="116045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3200" dirty="0" smtClean="0"/>
              <a:t>Fundusze Europejskie dla Małopolski – </a:t>
            </a:r>
            <a:r>
              <a:rPr lang="pl-PL" sz="2400" dirty="0" smtClean="0"/>
              <a:t>wsparcie dla </a:t>
            </a:r>
            <a:r>
              <a:rPr lang="pl-PL" sz="2400" dirty="0" smtClean="0"/>
              <a:t>przedsiębiorców</a:t>
            </a:r>
            <a:endParaRPr sz="2400" dirty="0"/>
          </a:p>
        </p:txBody>
      </p:sp>
      <p:sp>
        <p:nvSpPr>
          <p:cNvPr id="161" name="Symbol zastępczy zawartości 5"/>
          <p:cNvSpPr txBox="1">
            <a:spLocks noGrp="1"/>
          </p:cNvSpPr>
          <p:nvPr>
            <p:ph type="body" idx="1"/>
          </p:nvPr>
        </p:nvSpPr>
        <p:spPr>
          <a:xfrm>
            <a:off x="1025525" y="2109120"/>
            <a:ext cx="9449564" cy="46800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70C0"/>
                </a:solidFill>
              </a:rPr>
              <a:t>maj </a:t>
            </a:r>
            <a:r>
              <a:rPr lang="pl-PL" sz="2400" dirty="0">
                <a:solidFill>
                  <a:srgbClr val="0070C0"/>
                </a:solidFill>
              </a:rPr>
              <a:t>2023 - </a:t>
            </a:r>
            <a:r>
              <a:rPr lang="pl-PL" sz="2400" dirty="0">
                <a:solidFill>
                  <a:srgbClr val="002060"/>
                </a:solidFill>
              </a:rPr>
              <a:t>8.10 Gospodarka </a:t>
            </a:r>
            <a:r>
              <a:rPr lang="pl-PL" sz="2400" dirty="0" smtClean="0">
                <a:solidFill>
                  <a:srgbClr val="002060"/>
                </a:solidFill>
              </a:rPr>
              <a:t>obiegu zamkniętego – </a:t>
            </a:r>
            <a:r>
              <a:rPr lang="pl-PL" sz="2400" dirty="0" err="1" smtClean="0">
                <a:solidFill>
                  <a:srgbClr val="002060"/>
                </a:solidFill>
              </a:rPr>
              <a:t>Mał</a:t>
            </a:r>
            <a:r>
              <a:rPr lang="pl-PL" sz="2400" dirty="0" smtClean="0">
                <a:solidFill>
                  <a:srgbClr val="002060"/>
                </a:solidFill>
              </a:rPr>
              <a:t>. Zach.</a:t>
            </a:r>
          </a:p>
          <a:p>
            <a:pPr marL="1511915" lvl="3" indent="0">
              <a:lnSpc>
                <a:spcPct val="100000"/>
              </a:lnSpc>
              <a:buNone/>
            </a:pPr>
            <a:r>
              <a:rPr lang="pl-PL" sz="2400" dirty="0">
                <a:solidFill>
                  <a:srgbClr val="002060"/>
                </a:solidFill>
              </a:rPr>
              <a:t> </a:t>
            </a:r>
            <a:r>
              <a:rPr lang="pl-PL" sz="2400" dirty="0" smtClean="0">
                <a:solidFill>
                  <a:srgbClr val="002060"/>
                </a:solidFill>
              </a:rPr>
              <a:t>  8.11 </a:t>
            </a:r>
            <a:r>
              <a:rPr lang="pl-PL" sz="2400" dirty="0">
                <a:solidFill>
                  <a:srgbClr val="002060"/>
                </a:solidFill>
              </a:rPr>
              <a:t>Transformacja </a:t>
            </a:r>
            <a:r>
              <a:rPr lang="pl-PL" sz="2400" dirty="0" smtClean="0">
                <a:solidFill>
                  <a:srgbClr val="002060"/>
                </a:solidFill>
              </a:rPr>
              <a:t>energetyczna - </a:t>
            </a:r>
            <a:r>
              <a:rPr lang="pl-PL" sz="2400" dirty="0" err="1">
                <a:solidFill>
                  <a:srgbClr val="002060"/>
                </a:solidFill>
              </a:rPr>
              <a:t>Mał</a:t>
            </a:r>
            <a:r>
              <a:rPr lang="pl-PL" sz="2400" dirty="0" smtClean="0">
                <a:solidFill>
                  <a:srgbClr val="002060"/>
                </a:solidFill>
              </a:rPr>
              <a:t>. Zach</a:t>
            </a:r>
            <a:r>
              <a:rPr lang="pl-PL" sz="2400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70C0"/>
                </a:solidFill>
              </a:rPr>
              <a:t>lipiec 2023 </a:t>
            </a:r>
            <a:r>
              <a:rPr lang="pl-PL" sz="2400" dirty="0" smtClean="0">
                <a:solidFill>
                  <a:srgbClr val="002060"/>
                </a:solidFill>
              </a:rPr>
              <a:t>- 8.7 Rozwój firm wspierający sprawiedliwą transformację – </a:t>
            </a:r>
            <a:r>
              <a:rPr lang="pl-PL" sz="2400" dirty="0" err="1" smtClean="0">
                <a:solidFill>
                  <a:srgbClr val="002060"/>
                </a:solidFill>
              </a:rPr>
              <a:t>Mał</a:t>
            </a:r>
            <a:r>
              <a:rPr lang="pl-PL" sz="2400" dirty="0" smtClean="0">
                <a:solidFill>
                  <a:srgbClr val="002060"/>
                </a:solidFill>
              </a:rPr>
              <a:t>. Zach.</a:t>
            </a:r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0070C0"/>
                </a:solidFill>
              </a:rPr>
              <a:t>lipiec 2023 </a:t>
            </a:r>
            <a:r>
              <a:rPr lang="pl-PL" sz="2400" dirty="0">
                <a:solidFill>
                  <a:srgbClr val="002060"/>
                </a:solidFill>
              </a:rPr>
              <a:t>- 1.1 Projekty badawczo-rozwojowe przedsiębiorstw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Typ B. projekty kompleksowe obejmujące prace B+R z wdrożeniem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70C0"/>
                </a:solidFill>
              </a:rPr>
              <a:t>wrzesień </a:t>
            </a:r>
            <a:r>
              <a:rPr lang="pl-PL" sz="2400" dirty="0" smtClean="0">
                <a:solidFill>
                  <a:srgbClr val="0070C0"/>
                </a:solidFill>
              </a:rPr>
              <a:t>2023 </a:t>
            </a:r>
            <a:r>
              <a:rPr lang="pl-PL" sz="2400" dirty="0" smtClean="0">
                <a:solidFill>
                  <a:srgbClr val="002060"/>
                </a:solidFill>
              </a:rPr>
              <a:t>- 1.3 </a:t>
            </a:r>
            <a:r>
              <a:rPr lang="pl-PL" sz="2400" dirty="0">
                <a:solidFill>
                  <a:srgbClr val="002060"/>
                </a:solidFill>
              </a:rPr>
              <a:t>Infrastruktura </a:t>
            </a:r>
            <a:r>
              <a:rPr lang="pl-PL" sz="2400" dirty="0" smtClean="0">
                <a:solidFill>
                  <a:srgbClr val="002060"/>
                </a:solidFill>
              </a:rPr>
              <a:t>badawczo-rozwojowa przedsiębiorstw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70C0"/>
                </a:solidFill>
              </a:rPr>
              <a:t>grudzień </a:t>
            </a:r>
            <a:r>
              <a:rPr lang="pl-PL" sz="2400" dirty="0" smtClean="0">
                <a:solidFill>
                  <a:srgbClr val="0070C0"/>
                </a:solidFill>
              </a:rPr>
              <a:t>2023 </a:t>
            </a:r>
            <a:r>
              <a:rPr lang="pl-PL" sz="2400" dirty="0" smtClean="0">
                <a:solidFill>
                  <a:srgbClr val="002060"/>
                </a:solidFill>
              </a:rPr>
              <a:t>- </a:t>
            </a:r>
            <a:r>
              <a:rPr lang="pl-PL" sz="2400" dirty="0">
                <a:solidFill>
                  <a:srgbClr val="002060"/>
                </a:solidFill>
              </a:rPr>
              <a:t>1.2 Bony na innowacje dla </a:t>
            </a:r>
            <a:r>
              <a:rPr lang="pl-PL" sz="2400" dirty="0" smtClean="0">
                <a:solidFill>
                  <a:srgbClr val="002060"/>
                </a:solidFill>
              </a:rPr>
              <a:t>MŚP</a:t>
            </a:r>
            <a:endParaRPr lang="pl-PL" sz="2400" b="1" dirty="0">
              <a:solidFill>
                <a:srgbClr val="CC006A"/>
              </a:solidFill>
              <a:sym typeface="Palatino"/>
            </a:endParaRPr>
          </a:p>
          <a:p>
            <a:pPr>
              <a:lnSpc>
                <a:spcPct val="100000"/>
              </a:lnSpc>
            </a:pPr>
            <a:endParaRPr lang="pl-PL" sz="2400" dirty="0">
              <a:solidFill>
                <a:srgbClr val="414141"/>
              </a:solidFill>
              <a:sym typeface="Palatino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727496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5"/>
          <p:cNvSpPr txBox="1">
            <a:spLocks noGrp="1"/>
          </p:cNvSpPr>
          <p:nvPr>
            <p:ph type="title"/>
          </p:nvPr>
        </p:nvSpPr>
        <p:spPr>
          <a:xfrm>
            <a:off x="1025525" y="899835"/>
            <a:ext cx="8640382" cy="108000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l-PL" dirty="0"/>
              <a:t>Pytania?</a:t>
            </a:r>
            <a:br>
              <a:rPr lang="pl-PL" dirty="0"/>
            </a:br>
            <a:r>
              <a:rPr lang="pl-PL" dirty="0"/>
              <a:t>Skontaktuj się z nami!</a:t>
            </a:r>
            <a:br>
              <a:rPr lang="pl-PL" dirty="0"/>
            </a:br>
            <a:endParaRPr dirty="0"/>
          </a:p>
        </p:txBody>
      </p:sp>
      <p:sp>
        <p:nvSpPr>
          <p:cNvPr id="4" name="Symbol zastępczy zawartości 6"/>
          <p:cNvSpPr txBox="1">
            <a:spLocks noGrp="1"/>
          </p:cNvSpPr>
          <p:nvPr>
            <p:ph type="body" sz="half" idx="1"/>
          </p:nvPr>
        </p:nvSpPr>
        <p:spPr>
          <a:xfrm>
            <a:off x="1025905" y="2222301"/>
            <a:ext cx="3691098" cy="4729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>
                <a:solidFill>
                  <a:srgbClr val="006600"/>
                </a:solidFill>
              </a:rPr>
              <a:t>Infolinia: 12 616 0 616</a:t>
            </a:r>
          </a:p>
          <a:p>
            <a:pPr>
              <a:buBlip>
                <a:blip r:embed="rId3"/>
              </a:buBlip>
            </a:pPr>
            <a:endParaRPr sz="2800" b="1" dirty="0">
              <a:solidFill>
                <a:srgbClr val="0066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16" y="757072"/>
            <a:ext cx="3807878" cy="16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tekstu 2"/>
          <p:cNvSpPr txBox="1">
            <a:spLocks/>
          </p:cNvSpPr>
          <p:nvPr/>
        </p:nvSpPr>
        <p:spPr>
          <a:xfrm>
            <a:off x="5287516" y="2909917"/>
            <a:ext cx="5281411" cy="3225708"/>
          </a:xfrm>
          <a:prstGeom prst="rect">
            <a:avLst/>
          </a:prstGeom>
        </p:spPr>
        <p:txBody>
          <a:bodyPr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6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271443" algn="l"/>
              </a:tabLst>
              <a:defRPr/>
            </a:pP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Kraków: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ul. Wielicka 72 B</a:t>
            </a:r>
            <a:b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fem@umwm.malopolska.pl</a:t>
            </a:r>
          </a:p>
          <a:p>
            <a:pPr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271443" algn="l"/>
              </a:tabLst>
              <a:defRPr/>
            </a:pP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Tarnów: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Solidarności 5-9</a:t>
            </a:r>
            <a:b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fem.tarnow@umwm.malopolska.pl</a:t>
            </a:r>
          </a:p>
          <a:p>
            <a:pPr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271443" algn="l"/>
              </a:tabLst>
              <a:defRPr/>
            </a:pP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Nowy Sącz: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ul. Wazów 3 </a:t>
            </a:r>
            <a:b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fem.nowy.sacz@umwm.malopolska.pl</a:t>
            </a:r>
          </a:p>
          <a:p>
            <a:pPr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271443" algn="l"/>
              </a:tabLst>
              <a:defRPr/>
            </a:pP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Nowy Targ: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Tysiąclecia 44</a:t>
            </a:r>
            <a:b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fem.nowy.targ@umwm.malopolska.pl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0" y="2909917"/>
            <a:ext cx="4437707" cy="39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98902" y="4231037"/>
            <a:ext cx="914400" cy="371960"/>
          </a:xfrm>
          <a:prstGeom prst="rect">
            <a:avLst/>
          </a:prstGeom>
          <a:solidFill>
            <a:srgbClr val="33CC33"/>
          </a:solidFill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254071" y="4016329"/>
            <a:ext cx="235057" cy="371960"/>
          </a:xfrm>
          <a:prstGeom prst="rect">
            <a:avLst/>
          </a:prstGeom>
          <a:solidFill>
            <a:srgbClr val="33CC33"/>
          </a:solidFill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2017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ytuł 5"/>
          <p:cNvSpPr txBox="1">
            <a:spLocks noGrp="1"/>
          </p:cNvSpPr>
          <p:nvPr>
            <p:ph type="title"/>
          </p:nvPr>
        </p:nvSpPr>
        <p:spPr>
          <a:xfrm>
            <a:off x="1362709" y="860264"/>
            <a:ext cx="7559675" cy="705573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Dziękuję!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277003" y="1817143"/>
            <a:ext cx="9403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71" indent="-365771">
              <a:spcAft>
                <a:spcPts val="640"/>
              </a:spcAft>
              <a:defRPr/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Aneta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Foryś</a:t>
            </a:r>
            <a:endParaRPr lang="pl-PL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>
              <a:spcAft>
                <a:spcPts val="640"/>
              </a:spcAft>
              <a:defRPr/>
            </a:pPr>
            <a:r>
              <a:rPr 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Główny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 Informacyjny Funduszy </a:t>
            </a:r>
            <a:r>
              <a:rPr 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Europejskich w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Krakowie</a:t>
            </a:r>
            <a:b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>
              <a:spcAft>
                <a:spcPts val="640"/>
              </a:spcAft>
              <a:defRPr/>
            </a:pPr>
            <a:r>
              <a:rPr 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12 616 06 </a:t>
            </a:r>
            <a:r>
              <a:rPr 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  <a:p>
            <a:pPr marL="365771" indent="-365771">
              <a:spcAft>
                <a:spcPts val="640"/>
              </a:spcAft>
              <a:defRPr/>
            </a:pPr>
            <a:r>
              <a:rPr 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fem@umwm.malopolska.pl</a:t>
            </a:r>
            <a:r>
              <a:rPr 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>
              <a:spcAft>
                <a:spcPts val="640"/>
              </a:spcAft>
              <a:defRPr/>
            </a:pPr>
            <a:endParaRPr lang="pl-P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4"/>
          <p:cNvSpPr txBox="1">
            <a:spLocks noGrp="1"/>
          </p:cNvSpPr>
          <p:nvPr>
            <p:ph type="title"/>
          </p:nvPr>
        </p:nvSpPr>
        <p:spPr>
          <a:xfrm>
            <a:off x="944502" y="714640"/>
            <a:ext cx="8640382" cy="10800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3200" dirty="0" smtClean="0"/>
              <a:t>Kto może składać wniosek?</a:t>
            </a:r>
            <a:endParaRPr sz="32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944502" y="1717984"/>
            <a:ext cx="8824531" cy="1349308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>
              <a:lnSpc>
                <a:spcPct val="100000"/>
              </a:lnSpc>
              <a:spcBef>
                <a:spcPts val="930"/>
              </a:spcBef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Przedsiębiorstwa: mikro, małe i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średnie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prowadzące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działalność gospodarczą na terytorium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RP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</a:pPr>
            <a:endParaRPr lang="pl-PL" altLang="pl-PL" sz="24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930"/>
              </a:spcBef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Duże przedsiębiorstwa</a:t>
            </a:r>
          </a:p>
          <a:p>
            <a:pPr marL="0" indent="0" hangingPunct="1">
              <a:lnSpc>
                <a:spcPct val="100000"/>
              </a:lnSpc>
              <a:spcAft>
                <a:spcPts val="496"/>
              </a:spcAft>
              <a:buNone/>
            </a:pPr>
            <a:endParaRPr lang="pl-PL" altLang="pl-PL" sz="2000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33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4"/>
          <p:cNvSpPr txBox="1">
            <a:spLocks noGrp="1"/>
          </p:cNvSpPr>
          <p:nvPr>
            <p:ph type="title"/>
          </p:nvPr>
        </p:nvSpPr>
        <p:spPr>
          <a:xfrm>
            <a:off x="1017921" y="339653"/>
            <a:ext cx="8640382" cy="10800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200" dirty="0" smtClean="0"/>
              <a:t>Projekt modułowy  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b="0" dirty="0" smtClean="0"/>
              <a:t>1 projekt</a:t>
            </a:r>
            <a:br>
              <a:rPr lang="pl-PL" sz="3200" b="0" dirty="0" smtClean="0"/>
            </a:br>
            <a:r>
              <a:rPr lang="pl-PL" sz="3200" b="0" dirty="0" smtClean="0"/>
              <a:t>= wiele etapów</a:t>
            </a:r>
            <a:endParaRPr sz="3200" b="0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599749305"/>
              </p:ext>
            </p:extLst>
          </p:nvPr>
        </p:nvGraphicFramePr>
        <p:xfrm>
          <a:off x="2537836" y="950084"/>
          <a:ext cx="7120467" cy="474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Obraz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3795" y="1283954"/>
            <a:ext cx="1865538" cy="1865538"/>
          </a:xfrm>
          <a:prstGeom prst="rect">
            <a:avLst/>
          </a:prstGeom>
        </p:spPr>
      </p:pic>
      <p:grpSp>
        <p:nvGrpSpPr>
          <p:cNvPr id="28" name="Grupa 27"/>
          <p:cNvGrpSpPr/>
          <p:nvPr/>
        </p:nvGrpSpPr>
        <p:grpSpPr>
          <a:xfrm>
            <a:off x="1388962" y="3404059"/>
            <a:ext cx="2689981" cy="2561804"/>
            <a:chOff x="3322884" y="2136140"/>
            <a:chExt cx="2610837" cy="2610837"/>
          </a:xfrm>
        </p:grpSpPr>
        <p:sp>
          <p:nvSpPr>
            <p:cNvPr id="29" name="Kształt 28"/>
            <p:cNvSpPr/>
            <p:nvPr/>
          </p:nvSpPr>
          <p:spPr>
            <a:xfrm>
              <a:off x="3322884" y="2136140"/>
              <a:ext cx="2610837" cy="2610837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Kształt 4"/>
            <p:cNvSpPr/>
            <p:nvPr/>
          </p:nvSpPr>
          <p:spPr>
            <a:xfrm>
              <a:off x="3850353" y="3080965"/>
              <a:ext cx="1561048" cy="1342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200" kern="1200" dirty="0" smtClean="0"/>
                <a:t>Infrastruktura B+R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200" kern="1200" dirty="0"/>
            </a:p>
          </p:txBody>
        </p:sp>
      </p:grpSp>
      <p:sp>
        <p:nvSpPr>
          <p:cNvPr id="26" name="Prostokąt 25"/>
          <p:cNvSpPr/>
          <p:nvPr/>
        </p:nvSpPr>
        <p:spPr>
          <a:xfrm>
            <a:off x="7909665" y="1783365"/>
            <a:ext cx="12137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800" dirty="0" err="1" smtClean="0">
                <a:solidFill>
                  <a:schemeClr val="bg1"/>
                </a:solidFill>
              </a:rPr>
              <a:t>Kompe</a:t>
            </a:r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err="1" smtClean="0">
                <a:solidFill>
                  <a:schemeClr val="bg1"/>
                </a:solidFill>
              </a:rPr>
              <a:t>tencje</a:t>
            </a:r>
            <a:endParaRPr lang="pl-PL" sz="2800" dirty="0">
              <a:solidFill>
                <a:schemeClr val="bg1"/>
              </a:solidFill>
            </a:endParaRPr>
          </a:p>
        </p:txBody>
      </p:sp>
      <p:grpSp>
        <p:nvGrpSpPr>
          <p:cNvPr id="32" name="Grupa 31"/>
          <p:cNvGrpSpPr/>
          <p:nvPr/>
        </p:nvGrpSpPr>
        <p:grpSpPr>
          <a:xfrm>
            <a:off x="7187876" y="5220182"/>
            <a:ext cx="2071870" cy="2053387"/>
            <a:chOff x="1803851" y="1519032"/>
            <a:chExt cx="1898791" cy="1898791"/>
          </a:xfrm>
        </p:grpSpPr>
        <p:sp>
          <p:nvSpPr>
            <p:cNvPr id="33" name="Kształt 32"/>
            <p:cNvSpPr/>
            <p:nvPr/>
          </p:nvSpPr>
          <p:spPr>
            <a:xfrm>
              <a:off x="1803851" y="1519032"/>
              <a:ext cx="1898791" cy="1898791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Kształt 4"/>
            <p:cNvSpPr/>
            <p:nvPr/>
          </p:nvSpPr>
          <p:spPr>
            <a:xfrm>
              <a:off x="2281877" y="1999947"/>
              <a:ext cx="954025" cy="936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err="1" smtClean="0"/>
                <a:t>Internacjonali</a:t>
              </a:r>
              <a:r>
                <a:rPr lang="pl-PL" sz="2400" kern="1200" dirty="0" smtClean="0"/>
                <a:t/>
              </a:r>
              <a:br>
                <a:rPr lang="pl-PL" sz="2400" kern="1200" dirty="0" smtClean="0"/>
              </a:br>
              <a:r>
                <a:rPr lang="pl-PL" sz="2400" kern="1200" dirty="0" err="1" smtClean="0"/>
                <a:t>zacja</a:t>
              </a:r>
              <a:endParaRPr lang="pl-PL" sz="2400" kern="1200" dirty="0"/>
            </a:p>
          </p:txBody>
        </p:sp>
      </p:grpSp>
      <p:sp>
        <p:nvSpPr>
          <p:cNvPr id="36" name="Strzałka kolista 35"/>
          <p:cNvSpPr/>
          <p:nvPr/>
        </p:nvSpPr>
        <p:spPr>
          <a:xfrm>
            <a:off x="-844484" y="3323573"/>
            <a:ext cx="4685342" cy="5151100"/>
          </a:xfrm>
          <a:prstGeom prst="circularArrow">
            <a:avLst>
              <a:gd name="adj1" fmla="val 4687"/>
              <a:gd name="adj2" fmla="val 299029"/>
              <a:gd name="adj3" fmla="val 2527952"/>
              <a:gd name="adj4" fmla="val 15836116"/>
              <a:gd name="adj5" fmla="val 5469"/>
            </a:avLst>
          </a:prstGeom>
          <a:scene3d>
            <a:camera prst="orthographicFront">
              <a:rot lat="1200000" lon="11400000" rev="3600000"/>
            </a:camera>
            <a:lightRig rig="threePt" dir="t"/>
          </a:scene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Strzałka kolista 36"/>
          <p:cNvSpPr/>
          <p:nvPr/>
        </p:nvSpPr>
        <p:spPr>
          <a:xfrm rot="7604710">
            <a:off x="7207583" y="745685"/>
            <a:ext cx="2617958" cy="261795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upa 37"/>
          <p:cNvGrpSpPr/>
          <p:nvPr/>
        </p:nvGrpSpPr>
        <p:grpSpPr>
          <a:xfrm>
            <a:off x="3706057" y="4526044"/>
            <a:ext cx="2610837" cy="2610837"/>
            <a:chOff x="3322884" y="2136140"/>
            <a:chExt cx="2610837" cy="2610837"/>
          </a:xfrm>
        </p:grpSpPr>
        <p:sp>
          <p:nvSpPr>
            <p:cNvPr id="39" name="Kształt 38"/>
            <p:cNvSpPr/>
            <p:nvPr/>
          </p:nvSpPr>
          <p:spPr>
            <a:xfrm>
              <a:off x="3322884" y="2136140"/>
              <a:ext cx="2610837" cy="2610837"/>
            </a:xfrm>
            <a:prstGeom prst="gear9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Kształt 4"/>
            <p:cNvSpPr/>
            <p:nvPr/>
          </p:nvSpPr>
          <p:spPr>
            <a:xfrm>
              <a:off x="3847778" y="2747716"/>
              <a:ext cx="1561049" cy="1342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700" kern="1200" dirty="0" smtClean="0"/>
                <a:t>Prace B+R</a:t>
              </a:r>
              <a:endParaRPr lang="pl-PL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3218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4"/>
          <p:cNvSpPr txBox="1">
            <a:spLocks noGrp="1"/>
          </p:cNvSpPr>
          <p:nvPr>
            <p:ph type="title"/>
          </p:nvPr>
        </p:nvSpPr>
        <p:spPr>
          <a:xfrm>
            <a:off x="1046947" y="713796"/>
            <a:ext cx="8640382" cy="10800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3200" dirty="0" smtClean="0"/>
              <a:t>Moduły</a:t>
            </a:r>
            <a:endParaRPr sz="32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5264693" y="5688776"/>
            <a:ext cx="4699018" cy="13493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r>
              <a:rPr lang="pl-PL" altLang="pl-PL" sz="2800" b="1" dirty="0" smtClean="0">
                <a:ln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Duże przedsiębiorstwa:</a:t>
            </a:r>
          </a:p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r>
              <a:rPr lang="pl-PL" altLang="pl-PL" sz="2800" b="1" dirty="0" smtClean="0">
                <a:ln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solidFill>
                  <a:srgbClr val="002060"/>
                </a:solidFill>
                <a:cs typeface="Calibri" panose="020F0502020204030204" pitchFamily="34" charset="0"/>
              </a:rPr>
              <a:t>Obowiązkowy moduł B+R</a:t>
            </a:r>
            <a:endParaRPr lang="pl-PL" altLang="pl-PL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046947" y="1654713"/>
            <a:ext cx="6790256" cy="6191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265643" hangingPunct="1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pl-PL" sz="2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prace B+R </a:t>
            </a:r>
          </a:p>
          <a:p>
            <a:pPr marL="0" indent="0" defTabSz="265643" hangingPunct="1">
              <a:lnSpc>
                <a:spcPct val="100000"/>
              </a:lnSpc>
              <a:buNone/>
              <a:defRPr/>
            </a:pPr>
            <a:r>
              <a:rPr lang="pl-PL" sz="2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lub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Wingdings" panose="05000000000000000000" pitchFamily="2" charset="2"/>
              <a:buChar char="q"/>
            </a:pPr>
            <a:r>
              <a:rPr lang="pl-PL" altLang="pl-PL" sz="2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 wdrożenie </a:t>
            </a:r>
            <a:r>
              <a:rPr lang="pl-PL" altLang="pl-PL" sz="2400" b="1" dirty="0">
                <a:solidFill>
                  <a:srgbClr val="002060"/>
                </a:solidFill>
                <a:cs typeface="Calibri" panose="020F0502020204030204" pitchFamily="34" charset="0"/>
              </a:rPr>
              <a:t>innowacji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Wingdings" panose="05000000000000000000" pitchFamily="2" charset="2"/>
              <a:buChar char="q"/>
            </a:pPr>
            <a:endParaRPr lang="pl-PL" altLang="pl-PL" sz="2400" b="1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Wingdings" panose="05000000000000000000" pitchFamily="2" charset="2"/>
              <a:buChar char="q"/>
            </a:pPr>
            <a:r>
              <a:rPr lang="pl-PL" altLang="pl-PL" sz="2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infrastruktura </a:t>
            </a:r>
            <a:r>
              <a:rPr lang="pl-PL" altLang="pl-PL" sz="2400" b="1" dirty="0">
                <a:solidFill>
                  <a:srgbClr val="002060"/>
                </a:solidFill>
                <a:cs typeface="Calibri" panose="020F0502020204030204" pitchFamily="34" charset="0"/>
              </a:rPr>
              <a:t>B+R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Wingdings" panose="05000000000000000000" pitchFamily="2" charset="2"/>
              <a:buChar char="q"/>
            </a:pPr>
            <a:r>
              <a:rPr lang="pl-PL" altLang="pl-PL" sz="2400" b="1" dirty="0">
                <a:solidFill>
                  <a:srgbClr val="002060"/>
                </a:solidFill>
                <a:cs typeface="Calibri" panose="020F0502020204030204" pitchFamily="34" charset="0"/>
              </a:rPr>
              <a:t>cyfryzacja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Wingdings" panose="05000000000000000000" pitchFamily="2" charset="2"/>
              <a:buChar char="q"/>
            </a:pPr>
            <a:r>
              <a:rPr lang="pl-PL" altLang="pl-PL" sz="2400" b="1" dirty="0">
                <a:solidFill>
                  <a:srgbClr val="002060"/>
                </a:solidFill>
                <a:cs typeface="Calibri" panose="020F0502020204030204" pitchFamily="34" charset="0"/>
              </a:rPr>
              <a:t>zazielenienie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Wingdings" panose="05000000000000000000" pitchFamily="2" charset="2"/>
              <a:buChar char="q"/>
            </a:pPr>
            <a:r>
              <a:rPr lang="pl-PL" altLang="pl-PL" sz="2400" b="1" dirty="0">
                <a:solidFill>
                  <a:srgbClr val="002060"/>
                </a:solidFill>
                <a:cs typeface="Calibri" panose="020F0502020204030204" pitchFamily="34" charset="0"/>
              </a:rPr>
              <a:t>internacjonalizacja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  <a:buFont typeface="Wingdings" panose="05000000000000000000" pitchFamily="2" charset="2"/>
              <a:buChar char="q"/>
            </a:pPr>
            <a:r>
              <a:rPr lang="pl-PL" altLang="pl-PL" sz="2400" b="1" dirty="0">
                <a:solidFill>
                  <a:srgbClr val="002060"/>
                </a:solidFill>
                <a:cs typeface="Calibri" panose="020F0502020204030204" pitchFamily="34" charset="0"/>
              </a:rPr>
              <a:t>kompetencje</a:t>
            </a:r>
          </a:p>
        </p:txBody>
      </p:sp>
      <p:sp>
        <p:nvSpPr>
          <p:cNvPr id="7" name="Prostokąt 6"/>
          <p:cNvSpPr/>
          <p:nvPr/>
        </p:nvSpPr>
        <p:spPr>
          <a:xfrm>
            <a:off x="5130668" y="4537318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65643">
              <a:defRPr/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  <a:latin typeface="Open Sans"/>
                <a:cs typeface="Calibri" panose="020F0502020204030204" pitchFamily="34" charset="0"/>
              </a:rPr>
              <a:t>Fakultatywnie</a:t>
            </a:r>
          </a:p>
        </p:txBody>
      </p:sp>
      <p:sp>
        <p:nvSpPr>
          <p:cNvPr id="8" name="Prostokąt 7"/>
          <p:cNvSpPr/>
          <p:nvPr/>
        </p:nvSpPr>
        <p:spPr>
          <a:xfrm>
            <a:off x="5125859" y="2090302"/>
            <a:ext cx="2250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65643">
              <a:defRPr/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  <a:latin typeface="Open Sans"/>
                <a:cs typeface="Calibri" panose="020F0502020204030204" pitchFamily="34" charset="0"/>
              </a:rPr>
              <a:t>Obligatoryjnie</a:t>
            </a:r>
          </a:p>
        </p:txBody>
      </p:sp>
      <p:sp>
        <p:nvSpPr>
          <p:cNvPr id="9" name="Nawias klamrowy zamykający 8"/>
          <p:cNvSpPr/>
          <p:nvPr/>
        </p:nvSpPr>
        <p:spPr>
          <a:xfrm>
            <a:off x="4734046" y="1585753"/>
            <a:ext cx="129508" cy="1435240"/>
          </a:xfrm>
          <a:prstGeom prst="rightBrace">
            <a:avLst/>
          </a:prstGeom>
          <a:noFill/>
          <a:ln w="25400" cap="flat">
            <a:solidFill>
              <a:srgbClr val="41414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0841" tIns="35420" rIns="70841" bIns="35420" numCol="1" spcCol="38100" rtlCol="0" anchor="t">
            <a:noAutofit/>
          </a:bodyPr>
          <a:lstStyle/>
          <a:p>
            <a:pPr defTabSz="708386" latinLnBrk="1"/>
            <a:endParaRPr lang="pl-PL" sz="1394"/>
          </a:p>
        </p:txBody>
      </p:sp>
      <p:sp>
        <p:nvSpPr>
          <p:cNvPr id="10" name="Nawias klamrowy zamykający 9"/>
          <p:cNvSpPr/>
          <p:nvPr/>
        </p:nvSpPr>
        <p:spPr>
          <a:xfrm>
            <a:off x="4734047" y="3560879"/>
            <a:ext cx="69448" cy="2272762"/>
          </a:xfrm>
          <a:prstGeom prst="rightBrace">
            <a:avLst/>
          </a:prstGeom>
          <a:noFill/>
          <a:ln w="25400" cap="flat">
            <a:solidFill>
              <a:srgbClr val="41414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0841" tIns="35420" rIns="70841" bIns="35420" numCol="1" spcCol="38100" rtlCol="0" anchor="t">
            <a:noAutofit/>
          </a:bodyPr>
          <a:lstStyle/>
          <a:p>
            <a:pPr defTabSz="708386" latinLnBrk="1"/>
            <a:endParaRPr lang="pl-PL" sz="1394"/>
          </a:p>
        </p:txBody>
      </p:sp>
    </p:spTree>
    <p:extLst>
      <p:ext uri="{BB962C8B-B14F-4D97-AF65-F5344CB8AC3E}">
        <p14:creationId xmlns:p14="http://schemas.microsoft.com/office/powerpoint/2010/main" val="2640187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4"/>
          <p:cNvSpPr txBox="1">
            <a:spLocks noGrp="1"/>
          </p:cNvSpPr>
          <p:nvPr>
            <p:ph type="title"/>
          </p:nvPr>
        </p:nvSpPr>
        <p:spPr>
          <a:xfrm>
            <a:off x="944502" y="637981"/>
            <a:ext cx="8640382" cy="10800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Prace B+R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944502" y="1717984"/>
            <a:ext cx="9113898" cy="1349308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przeprowadzenie badań przemysłowych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i/lub prac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rozwojowych </a:t>
            </a:r>
            <a:endParaRPr lang="pl-PL" altLang="pl-PL" sz="24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endParaRPr lang="pl-PL" altLang="pl-PL" sz="2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930"/>
              </a:spcBef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Innowacja produktowa – nowy wyrób lub usługa 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Innowacja w procesie biznesowym – nowy lub ulepszony proces produkcyjny</a:t>
            </a:r>
          </a:p>
          <a:p>
            <a:pPr hangingPunct="1">
              <a:lnSpc>
                <a:spcPct val="100000"/>
              </a:lnSpc>
              <a:spcBef>
                <a:spcPts val="930"/>
              </a:spcBef>
            </a:pPr>
            <a:endParaRPr lang="pl-PL" altLang="pl-PL" sz="2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hangingPunct="1">
              <a:lnSpc>
                <a:spcPct val="100000"/>
              </a:lnSpc>
              <a:spcBef>
                <a:spcPts val="930"/>
              </a:spcBef>
              <a:buNone/>
            </a:pP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Wdrożenie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innowacyjnego rozwiązania może być dofinansowane w ramach tego samego </a:t>
            </a:r>
            <a:r>
              <a:rPr lang="pl-PL" altLang="pl-PL" sz="2400" dirty="0" smtClean="0">
                <a:solidFill>
                  <a:srgbClr val="002060"/>
                </a:solidFill>
                <a:cs typeface="Calibri" panose="020F0502020204030204" pitchFamily="34" charset="0"/>
              </a:rPr>
              <a:t>projektu lub </a:t>
            </a:r>
            <a:r>
              <a:rPr lang="pl-PL" altLang="pl-PL" sz="2400" dirty="0">
                <a:solidFill>
                  <a:srgbClr val="002060"/>
                </a:solidFill>
                <a:cs typeface="Calibri" panose="020F0502020204030204" pitchFamily="34" charset="0"/>
              </a:rPr>
              <a:t>poza projektem.</a:t>
            </a:r>
            <a:endParaRPr lang="pl-PL" altLang="pl-PL" sz="24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hangingPunct="1">
              <a:lnSpc>
                <a:spcPct val="100000"/>
              </a:lnSpc>
              <a:spcAft>
                <a:spcPts val="496"/>
              </a:spcAft>
              <a:buNone/>
            </a:pPr>
            <a:endParaRPr lang="pl-PL" altLang="pl-PL" sz="2000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73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4"/>
          <p:cNvSpPr txBox="1">
            <a:spLocks noGrp="1"/>
          </p:cNvSpPr>
          <p:nvPr>
            <p:ph type="title"/>
          </p:nvPr>
        </p:nvSpPr>
        <p:spPr>
          <a:xfrm>
            <a:off x="1055002" y="714640"/>
            <a:ext cx="8640382" cy="10800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Prace B+R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17763" t="38302" r="22079" b="5529"/>
          <a:stretch/>
        </p:blipFill>
        <p:spPr>
          <a:xfrm>
            <a:off x="1055002" y="1794642"/>
            <a:ext cx="9259520" cy="473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98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4"/>
          <p:cNvSpPr txBox="1">
            <a:spLocks noGrp="1"/>
          </p:cNvSpPr>
          <p:nvPr>
            <p:ph type="title"/>
          </p:nvPr>
        </p:nvSpPr>
        <p:spPr>
          <a:xfrm>
            <a:off x="981285" y="435670"/>
            <a:ext cx="9051905" cy="10800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3200" dirty="0" smtClean="0"/>
              <a:t>Moduł: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</a:rPr>
              <a:t>Prace B+R</a:t>
            </a:r>
            <a:r>
              <a:rPr lang="pl-PL" sz="3200" dirty="0" smtClean="0"/>
              <a:t> – co można sfinansować?</a:t>
            </a:r>
            <a:endParaRPr sz="32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851904" y="1336019"/>
            <a:ext cx="9310668" cy="5828709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65" tIns="37783" rIns="75565" bIns="37783" numCol="1" anchor="t" anchorCtr="0" compatLnSpc="1">
            <a:prstTxWarp prst="textNoShape">
              <a:avLst/>
            </a:prstTxWarp>
            <a:noAutofit/>
          </a:bodyPr>
          <a:lstStyle>
            <a:lvl1pPr marL="251985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55957" marR="0" indent="-251986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59929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63900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67872" marR="0" indent="-251985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58581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62552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766524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270495" marR="0" indent="-238723" algn="l" defTabSz="1007943" rtl="0" latinLnBrk="0">
              <a:lnSpc>
                <a:spcPts val="24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wynagrodzenie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personelu badawczo-rozwojowego,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zakup usług zewnętrznych (podwykonawstwo dotyczące badań i usług doradczych związane z projektem) </a:t>
            </a:r>
            <a:endParaRPr lang="pl-PL" altLang="pl-PL" sz="20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koszty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amortyzacji aparatury naukowo-badawczej oraz amortyzacji budynków,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koszty dzierżawy i wieczystego użytkowania gruntów,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nabycie wartości niematerialnych i prawnych,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koszty operacyjne oraz zakup materiałów i środków eksploatacyjnych związanych bezpośrednio z pracami B+R,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koszty pośrednie (ogólne). 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koszty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modułu B+R muszą wynosić </a:t>
            </a:r>
            <a:r>
              <a:rPr lang="pl-PL" altLang="pl-PL" sz="2000" b="1" dirty="0">
                <a:solidFill>
                  <a:srgbClr val="002060"/>
                </a:solidFill>
                <a:cs typeface="Calibri" panose="020F0502020204030204" pitchFamily="34" charset="0"/>
              </a:rPr>
              <a:t>co najmniej 20% </a:t>
            </a:r>
            <a:r>
              <a:rPr lang="pl-PL" altLang="pl-PL" sz="2000" dirty="0">
                <a:solidFill>
                  <a:srgbClr val="002060"/>
                </a:solidFill>
                <a:cs typeface="Calibri" panose="020F0502020204030204" pitchFamily="34" charset="0"/>
              </a:rPr>
              <a:t>całkowitych kosztów </a:t>
            </a:r>
            <a:r>
              <a:rPr lang="pl-PL" altLang="pl-PL" sz="2000" dirty="0" err="1" smtClean="0">
                <a:solidFill>
                  <a:srgbClr val="002060"/>
                </a:solidFill>
                <a:cs typeface="Calibri" panose="020F0502020204030204" pitchFamily="34" charset="0"/>
              </a:rPr>
              <a:t>kwalifik</a:t>
            </a: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. </a:t>
            </a:r>
          </a:p>
          <a:p>
            <a:pPr hangingPunct="1">
              <a:spcBef>
                <a:spcPts val="930"/>
              </a:spcBef>
              <a:buFont typeface="Arial" panose="020B0604020202020204" pitchFamily="34" charset="0"/>
              <a:buChar char="•"/>
            </a:pPr>
            <a:endParaRPr lang="pl-PL" altLang="pl-PL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hangingPunct="1">
              <a:spcBef>
                <a:spcPts val="930"/>
              </a:spcBef>
              <a:buNone/>
            </a:pPr>
            <a:r>
              <a:rPr lang="pl-PL" altLang="pl-PL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Dofinansowanie: </a:t>
            </a:r>
            <a:r>
              <a:rPr lang="pl-PL" altLang="pl-PL" sz="20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do 80 % do badań przemysłowych</a:t>
            </a:r>
            <a:r>
              <a:rPr lang="pl-PL" altLang="pl-PL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pl-PL" altLang="pl-PL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i do 60% do prac rozwojowych</a:t>
            </a:r>
            <a:endParaRPr lang="pl-PL" altLang="pl-PL" sz="2000" b="1" dirty="0" smtClean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02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2538</TotalTime>
  <Words>1592</Words>
  <Application>Microsoft Office PowerPoint</Application>
  <PresentationFormat>Niestandardowy</PresentationFormat>
  <Paragraphs>235</Paragraphs>
  <Slides>32</Slides>
  <Notes>2</Notes>
  <HiddenSlides>2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0" baseType="lpstr">
      <vt:lpstr>Arial</vt:lpstr>
      <vt:lpstr>Calibri</vt:lpstr>
      <vt:lpstr>Open Sans</vt:lpstr>
      <vt:lpstr>Palatino</vt:lpstr>
      <vt:lpstr>tide_sans_cond300_lil_kahuna</vt:lpstr>
      <vt:lpstr>tide_sans_cond500_dudette</vt:lpstr>
      <vt:lpstr>Wingdings</vt:lpstr>
      <vt:lpstr>Motyw pakietu Office</vt:lpstr>
      <vt:lpstr>Programy unijne w przyszłej perspektywie finansowej</vt:lpstr>
      <vt:lpstr>Program:</vt:lpstr>
      <vt:lpstr>Fundusze Europejskie dla Nowoczesnej Gospodarki</vt:lpstr>
      <vt:lpstr>Kto może składać wniosek?</vt:lpstr>
      <vt:lpstr>Projekt modułowy    1 projekt = wiele etapów</vt:lpstr>
      <vt:lpstr>Moduły</vt:lpstr>
      <vt:lpstr>Moduł: Prace B+R</vt:lpstr>
      <vt:lpstr>Moduł: Prace B+R</vt:lpstr>
      <vt:lpstr>Moduł: Prace B+R – co można sfinansować?</vt:lpstr>
      <vt:lpstr>Moduł: Wdrożenie innowacji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Ważne informacje:</vt:lpstr>
      <vt:lpstr>Składanie wniosku:</vt:lpstr>
      <vt:lpstr>FENG – Kredyt technologiczny</vt:lpstr>
      <vt:lpstr>FENG – Kredyt technologiczny</vt:lpstr>
      <vt:lpstr>FENG – wybrane inne konkursy</vt:lpstr>
      <vt:lpstr>Fundusze Europejskie dla Małopolski – wsparcie dla przedsiębiorców</vt:lpstr>
      <vt:lpstr>Pytania? Skontaktuj się z nami! </vt:lpstr>
      <vt:lpstr>Dziękuję!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Foryś, Aneta</dc:creator>
  <cp:lastModifiedBy>Foryś, Aneta</cp:lastModifiedBy>
  <cp:revision>85</cp:revision>
  <dcterms:modified xsi:type="dcterms:W3CDTF">2023-04-18T13:44:52Z</dcterms:modified>
</cp:coreProperties>
</file>